
<file path=[Content_Types].xml><?xml version="1.0" encoding="utf-8"?>
<Types xmlns="http://schemas.openxmlformats.org/package/2006/content-types">
  <Default ContentType="application/xml" Extension="xml"/>
  <Default ContentType="image/jpeg" Extension="jpeg"/>
  <Default ContentType="image/png" Extension="png"/>
  <Default ContentType="application/vnd.openxmlformats-package.relationships+xml" Extension="rels"/>
  <Override ContentType="application/vnd.openxmlformats-officedocument.theme+xml" PartName="/ppt/theme/theme2.xml"/>
  <Override ContentType="application/vnd.openxmlformats-officedocument.theme+xml" PartName="/ppt/theme/them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slideMaster+xml" PartName="/ppt/slideMasters/slideMaster1.xml"/>
  <Override ContentType="application/vnd.openxmlformats-officedocument.presentationml.notesMaster+xml" PartName="/ppt/notesMasters/notesMaster1.xml"/>
  <Override ContentType="application/vnd.openxmlformats-officedocument.presentationml.viewProps+xml" PartName="/ppt/viewProps2.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9.xml"/>
  <Override ContentType="application/vnd.openxmlformats-officedocument.presentationml.slideLayout+xml" PartName="/ppt/slideLayouts/slideLayout12.xml"/>
  <Override ContentType="application/vnd.openxmlformats-officedocument.presentationml.slideLayout+xml" PartName="/ppt/slideLayouts/slideLayout5.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2.xml"/>
  <Override ContentType="application/vnd.openxmlformats-officedocument.presentationml.slideLayout+xml" PartName="/ppt/slideLayouts/slideLayout13.xml"/>
  <Override ContentType="application/vnd.openxmlformats-officedocument.presentationml.slideLayout+xml" PartName="/ppt/slideLayouts/slideLayout6.xml"/>
  <Override ContentType="application/vnd.openxmlformats-officedocument.presentationml.slide+xml" PartName="/ppt/slides/slide34.xml"/>
  <Override ContentType="application/vnd.openxmlformats-officedocument.presentationml.slide+xml" PartName="/ppt/slides/slide137.xml"/>
  <Override ContentType="application/vnd.openxmlformats-officedocument.presentationml.slide+xml" PartName="/ppt/slides/slide167.xml"/>
  <Override ContentType="application/vnd.openxmlformats-officedocument.presentationml.slide+xml" PartName="/ppt/slides/slide165.xml"/>
  <Override ContentType="application/vnd.openxmlformats-officedocument.presentationml.slide+xml" PartName="/ppt/slides/slide23.xml"/>
  <Override ContentType="application/vnd.openxmlformats-officedocument.presentationml.slide+xml" PartName="/ppt/slides/slide163.xml"/>
  <Override ContentType="application/vnd.openxmlformats-officedocument.presentationml.slide+xml" PartName="/ppt/slides/slide159.xml"/>
  <Override ContentType="application/vnd.openxmlformats-officedocument.presentationml.slide+xml" PartName="/ppt/slides/slide128.xml"/>
  <Override ContentType="application/vnd.openxmlformats-officedocument.presentationml.slide+xml" PartName="/ppt/slides/slide19.xml"/>
  <Override ContentType="application/vnd.openxmlformats-officedocument.presentationml.slide+xml" PartName="/ppt/slides/slide43.xml"/>
  <Override ContentType="application/vnd.openxmlformats-officedocument.presentationml.slide+xml" PartName="/ppt/slides/slide70.xml"/>
  <Override ContentType="application/vnd.openxmlformats-officedocument.presentationml.slide+xml" PartName="/ppt/slides/slide5.xml"/>
  <Override ContentType="application/vnd.openxmlformats-officedocument.presentationml.slide+xml" PartName="/ppt/slides/slide89.xml"/>
  <Override ContentType="application/vnd.openxmlformats-officedocument.presentationml.slide+xml" PartName="/ppt/slides/slide45.xml"/>
  <Override ContentType="application/vnd.openxmlformats-officedocument.presentationml.slide+xml" PartName="/ppt/slides/slide147.xml"/>
  <Override ContentType="application/vnd.openxmlformats-officedocument.presentationml.slide+xml" PartName="/ppt/slides/slide92.xml"/>
  <Override ContentType="application/vnd.openxmlformats-officedocument.presentationml.slide+xml" PartName="/ppt/slides/slide164.xml"/>
  <Override ContentType="application/vnd.openxmlformats-officedocument.presentationml.slide+xml" PartName="/ppt/slides/slide174.xml"/>
  <Override ContentType="application/vnd.openxmlformats-officedocument.presentationml.slide+xml" PartName="/ppt/slides/slide4.xml"/>
  <Override ContentType="application/vnd.openxmlformats-officedocument.presentationml.slide+xml" PartName="/ppt/slides/slide157.xml"/>
  <Override ContentType="application/vnd.openxmlformats-officedocument.presentationml.slide+xml" PartName="/ppt/slides/slide160.xml"/>
  <Override ContentType="application/vnd.openxmlformats-officedocument.presentationml.slide+xml" PartName="/ppt/slides/slide176.xml"/>
  <Override ContentType="application/vnd.openxmlformats-officedocument.presentationml.slide+xml" PartName="/ppt/slides/slide149.xml"/>
  <Override ContentType="application/vnd.openxmlformats-officedocument.presentationml.slide+xml" PartName="/ppt/slides/slide78.xml"/>
  <Override ContentType="application/vnd.openxmlformats-officedocument.presentationml.slide+xml" PartName="/ppt/slides/slide50.xml"/>
  <Override ContentType="application/vnd.openxmlformats-officedocument.presentationml.slide+xml" PartName="/ppt/slides/slide141.xml"/>
  <Override ContentType="application/vnd.openxmlformats-officedocument.presentationml.slide+xml" PartName="/ppt/slides/slide55.xml"/>
  <Override ContentType="application/vnd.openxmlformats-officedocument.presentationml.slide+xml" PartName="/ppt/slides/slide139.xml"/>
  <Override ContentType="application/vnd.openxmlformats-officedocument.presentationml.slide+xml" PartName="/ppt/slides/slide59.xml"/>
  <Override ContentType="application/vnd.openxmlformats-officedocument.presentationml.slide+xml" PartName="/ppt/slides/slide16.xml"/>
  <Override ContentType="application/vnd.openxmlformats-officedocument.presentationml.slide+xml" PartName="/ppt/slides/slide66.xml"/>
  <Override ContentType="application/vnd.openxmlformats-officedocument.presentationml.slide+xml" PartName="/ppt/slides/slide90.xml"/>
  <Override ContentType="application/vnd.openxmlformats-officedocument.presentationml.slide+xml" PartName="/ppt/slides/slide27.xml"/>
  <Override ContentType="application/vnd.openxmlformats-officedocument.presentationml.slide+xml" PartName="/ppt/slides/slide62.xml"/>
  <Override ContentType="application/vnd.openxmlformats-officedocument.presentationml.slide+xml" PartName="/ppt/slides/slide38.xml"/>
  <Override ContentType="application/vnd.openxmlformats-officedocument.presentationml.slide+xml" PartName="/ppt/slides/slide153.xml"/>
  <Override ContentType="application/vnd.openxmlformats-officedocument.presentationml.slide+xml" PartName="/ppt/slides/slide51.xml"/>
  <Override ContentType="application/vnd.openxmlformats-officedocument.presentationml.slide+xml" PartName="/ppt/slides/slide61.xml"/>
  <Override ContentType="application/vnd.openxmlformats-officedocument.presentationml.slide+xml" PartName="/ppt/slides/slide84.xml"/>
  <Override ContentType="application/vnd.openxmlformats-officedocument.presentationml.slide+xml" PartName="/ppt/slides/slide93.xml"/>
  <Override ContentType="application/vnd.openxmlformats-officedocument.presentationml.slide+xml" PartName="/ppt/slides/slide111.xml"/>
  <Override ContentType="application/vnd.openxmlformats-officedocument.presentationml.slide+xml" PartName="/ppt/slides/slide85.xml"/>
  <Override ContentType="application/vnd.openxmlformats-officedocument.presentationml.slide+xml" PartName="/ppt/slides/slide88.xml"/>
  <Override ContentType="application/vnd.openxmlformats-officedocument.presentationml.slide+xml" PartName="/ppt/slides/slide69.xml"/>
  <Override ContentType="application/vnd.openxmlformats-officedocument.presentationml.slide+xml" PartName="/ppt/slides/slide158.xml"/>
  <Override ContentType="application/vnd.openxmlformats-officedocument.presentationml.slide+xml" PartName="/ppt/slides/slide151.xml"/>
  <Override ContentType="application/vnd.openxmlformats-officedocument.presentationml.slide+xml" PartName="/ppt/slides/slide150.xml"/>
  <Override ContentType="application/vnd.openxmlformats-officedocument.presentationml.slide+xml" PartName="/ppt/slides/slide44.xml"/>
  <Override ContentType="application/vnd.openxmlformats-officedocument.presentationml.slide+xml" PartName="/ppt/slides/slide79.xml"/>
  <Override ContentType="application/vnd.openxmlformats-officedocument.presentationml.slide+xml" PartName="/ppt/slides/slide136.xml"/>
  <Override ContentType="application/vnd.openxmlformats-officedocument.presentationml.slide+xml" PartName="/ppt/slides/slide142.xml"/>
  <Override ContentType="application/vnd.openxmlformats-officedocument.presentationml.slide+xml" PartName="/ppt/slides/slide14.xml"/>
  <Override ContentType="application/vnd.openxmlformats-officedocument.presentationml.slide+xml" PartName="/ppt/slides/slide140.xml"/>
  <Override ContentType="application/vnd.openxmlformats-officedocument.presentationml.slide+xml" PartName="/ppt/slides/slide129.xml"/>
  <Override ContentType="application/vnd.openxmlformats-officedocument.presentationml.slide+xml" PartName="/ppt/slides/slide113.xml"/>
  <Override ContentType="application/vnd.openxmlformats-officedocument.presentationml.slide+xml" PartName="/ppt/slides/slide131.xml"/>
  <Override ContentType="application/vnd.openxmlformats-officedocument.presentationml.slide+xml" PartName="/ppt/slides/slide166.xml"/>
  <Override ContentType="application/vnd.openxmlformats-officedocument.presentationml.slide+xml" PartName="/ppt/slides/slide63.xml"/>
  <Override ContentType="application/vnd.openxmlformats-officedocument.presentationml.slide+xml" PartName="/ppt/slides/slide52.xml"/>
  <Override ContentType="application/vnd.openxmlformats-officedocument.presentationml.slide+xml" PartName="/ppt/slides/slide65.xml"/>
  <Override ContentType="application/vnd.openxmlformats-officedocument.presentationml.slide+xml" PartName="/ppt/slides/slide132.xml"/>
  <Override ContentType="application/vnd.openxmlformats-officedocument.presentationml.slide+xml" PartName="/ppt/slides/slide80.xml"/>
  <Override ContentType="application/vnd.openxmlformats-officedocument.presentationml.slide+xml" PartName="/ppt/slides/slide94.xml"/>
  <Override ContentType="application/vnd.openxmlformats-officedocument.presentationml.slide+xml" PartName="/ppt/slides/slide54.xml"/>
  <Override ContentType="application/vnd.openxmlformats-officedocument.presentationml.slide+xml" PartName="/ppt/slides/slide86.xml"/>
  <Override ContentType="application/vnd.openxmlformats-officedocument.presentationml.slide+xml" PartName="/ppt/slides/slide126.xml"/>
  <Override ContentType="application/vnd.openxmlformats-officedocument.presentationml.slide+xml" PartName="/ppt/slides/slide48.xml"/>
  <Override ContentType="application/vnd.openxmlformats-officedocument.presentationml.slide+xml" PartName="/ppt/slides/slide133.xml"/>
  <Override ContentType="application/vnd.openxmlformats-officedocument.presentationml.slide+xml" PartName="/ppt/slides/slide154.xml"/>
  <Override ContentType="application/vnd.openxmlformats-officedocument.presentationml.slide+xml" PartName="/ppt/slides/slide73.xml"/>
  <Override ContentType="application/vnd.openxmlformats-officedocument.presentationml.slide+xml" PartName="/ppt/slides/slide2.xml"/>
  <Override ContentType="application/vnd.openxmlformats-officedocument.presentationml.slide+xml" PartName="/ppt/slides/slide60.xml"/>
  <Override ContentType="application/vnd.openxmlformats-officedocument.presentationml.slide+xml" PartName="/ppt/slides/slide108.xml"/>
  <Override ContentType="application/vnd.openxmlformats-officedocument.presentationml.slide+xml" PartName="/ppt/slides/slide87.xml"/>
  <Override ContentType="application/vnd.openxmlformats-officedocument.presentationml.slide+xml" PartName="/ppt/slides/slide31.xml"/>
  <Override ContentType="application/vnd.openxmlformats-officedocument.presentationml.slide+xml" PartName="/ppt/slides/slide3.xml"/>
  <Override ContentType="application/vnd.openxmlformats-officedocument.presentationml.slide+xml" PartName="/ppt/slides/slide121.xml"/>
  <Override ContentType="application/vnd.openxmlformats-officedocument.presentationml.slide+xml" PartName="/ppt/slides/slide110.xml"/>
  <Override ContentType="application/vnd.openxmlformats-officedocument.presentationml.slide+xml" PartName="/ppt/slides/slide119.xml"/>
  <Override ContentType="application/vnd.openxmlformats-officedocument.presentationml.slide+xml" PartName="/ppt/slides/slide81.xml"/>
  <Override ContentType="application/vnd.openxmlformats-officedocument.presentationml.slide+xml" PartName="/ppt/slides/slide156.xml"/>
  <Override ContentType="application/vnd.openxmlformats-officedocument.presentationml.slide+xml" PartName="/ppt/slides/slide127.xml"/>
  <Override ContentType="application/vnd.openxmlformats-officedocument.presentationml.slide+xml" PartName="/ppt/slides/slide112.xml"/>
  <Override ContentType="application/vnd.openxmlformats-officedocument.presentationml.slide+xml" PartName="/ppt/slides/slide76.xml"/>
  <Override ContentType="application/vnd.openxmlformats-officedocument.presentationml.slide+xml" PartName="/ppt/slides/slide53.xml"/>
  <Override ContentType="application/vnd.openxmlformats-officedocument.presentationml.slide+xml" PartName="/ppt/slides/slide91.xml"/>
  <Override ContentType="application/vnd.openxmlformats-officedocument.presentationml.slide+xml" PartName="/ppt/slides/slide17.xml"/>
  <Override ContentType="application/vnd.openxmlformats-officedocument.presentationml.slide+xml" PartName="/ppt/slides/slide135.xml"/>
  <Override ContentType="application/vnd.openxmlformats-officedocument.presentationml.slide+xml" PartName="/ppt/slides/slide64.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49.xml"/>
  <Override ContentType="application/vnd.openxmlformats-officedocument.presentationml.slide+xml" PartName="/ppt/slides/slide7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30.xml"/>
  <Override ContentType="application/vnd.openxmlformats-officedocument.presentationml.slide+xml" PartName="/ppt/slides/slide152.xml"/>
  <Override ContentType="application/vnd.openxmlformats-officedocument.presentationml.slide+xml" PartName="/ppt/slides/slide13.xml"/>
  <Override ContentType="application/vnd.openxmlformats-officedocument.presentationml.slide+xml" PartName="/ppt/slides/slide173.xml"/>
  <Override ContentType="application/vnd.openxmlformats-officedocument.presentationml.slide+xml" PartName="/ppt/slides/slide162.xml"/>
  <Override ContentType="application/vnd.openxmlformats-officedocument.presentationml.slide+xml" PartName="/ppt/slides/slide39.xml"/>
  <Override ContentType="application/vnd.openxmlformats-officedocument.presentationml.slide+xml" PartName="/ppt/slides/slide120.xml"/>
  <Override ContentType="application/vnd.openxmlformats-officedocument.presentationml.slide+xml" PartName="/ppt/slides/slide144.xml"/>
  <Override ContentType="application/vnd.openxmlformats-officedocument.presentationml.slide+xml" PartName="/ppt/slides/slide25.xml"/>
  <Override ContentType="application/vnd.openxmlformats-officedocument.presentationml.slide+xml" PartName="/ppt/slides/slide155.xml"/>
  <Override ContentType="application/vnd.openxmlformats-officedocument.presentationml.slide+xml" PartName="/ppt/slides/slide145.xml"/>
  <Override ContentType="application/vnd.openxmlformats-officedocument.presentationml.slide+xml" PartName="/ppt/slides/slide175.xml"/>
  <Override ContentType="application/vnd.openxmlformats-officedocument.presentationml.slide+xml" PartName="/ppt/slides/slide146.xml"/>
  <Override ContentType="application/vnd.openxmlformats-officedocument.presentationml.slide+xml" PartName="/ppt/slides/slide134.xml"/>
  <Override ContentType="application/vnd.openxmlformats-officedocument.presentationml.slide+xml" PartName="/ppt/slides/slide77.xml"/>
  <Override ContentType="application/vnd.openxmlformats-officedocument.presentationml.slide+xml" PartName="/ppt/slides/slide75.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143.xml"/>
  <Override ContentType="application/vnd.openxmlformats-officedocument.presentationml.slide+xml" PartName="/ppt/slides/slide138.xml"/>
  <Override ContentType="application/vnd.openxmlformats-officedocument.presentationml.slide+xml" PartName="/ppt/slides/slide177.xml"/>
  <Override ContentType="application/vnd.openxmlformats-officedocument.presentationml.slide+xml" PartName="/ppt/slides/slide18.xml"/>
  <Override ContentType="application/vnd.openxmlformats-officedocument.presentationml.slide+xml" PartName="/ppt/slides/slide161.xml"/>
  <Override ContentType="application/vnd.openxmlformats-officedocument.presentationml.slide+xml" PartName="/ppt/slides/slide125.xml"/>
  <Override ContentType="application/vnd.openxmlformats-officedocument.presentationml.presentation.main+xml" PartName="/ppt/presentation.xml"/>
  <Override ContentType="application/vnd.openxmlformats-officedocument.presentationml.presProps+xml" PartName="/ppt/presProps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Lst>
  <p:sldSz cy="6858000" cx="9144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2.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2.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2" Type="http://schemas.openxmlformats.org/officeDocument/2006/relationships/slide" Target="slides/slide13.xml"/><Relationship Id="rId114" Type="http://schemas.openxmlformats.org/officeDocument/2006/relationships/slide" Target="slides/slide163.xml"/><Relationship Id="rId38" Type="http://schemas.openxmlformats.org/officeDocument/2006/relationships/slide" Target="slides/slide61.xml"/><Relationship Id="rId103" Type="http://schemas.openxmlformats.org/officeDocument/2006/relationships/slide" Target="slides/slide152.xml"/><Relationship Id="rId29" Type="http://schemas.openxmlformats.org/officeDocument/2006/relationships/slide" Target="slides/slide49.xml"/><Relationship Id="rId81" Type="http://schemas.openxmlformats.org/officeDocument/2006/relationships/slide" Target="slides/slide130.xml"/><Relationship Id="rId4" Type="http://schemas.openxmlformats.org/officeDocument/2006/relationships/slideMaster" Target="slideMasters/slideMaster1.xml"/><Relationship Id="rId42" Type="http://schemas.openxmlformats.org/officeDocument/2006/relationships/slide" Target="slides/slide65.xml"/><Relationship Id="rId9" Type="http://schemas.openxmlformats.org/officeDocument/2006/relationships/slide" Target="slides/slide4.xml"/><Relationship Id="rId71" Type="http://schemas.openxmlformats.org/officeDocument/2006/relationships/slide" Target="slides/slide112.xml"/><Relationship Id="rId94" Type="http://schemas.openxmlformats.org/officeDocument/2006/relationships/slide" Target="slides/slide143.xml"/><Relationship Id="rId31" Type="http://schemas.openxmlformats.org/officeDocument/2006/relationships/slide" Target="slides/slide51.xml"/><Relationship Id="rId48" Type="http://schemas.openxmlformats.org/officeDocument/2006/relationships/slide" Target="slides/slide73.xml"/><Relationship Id="rId43" Type="http://schemas.openxmlformats.org/officeDocument/2006/relationships/slide" Target="slides/slide66.xml"/><Relationship Id="rId33" Type="http://schemas.openxmlformats.org/officeDocument/2006/relationships/slide" Target="slides/slide53.xml"/><Relationship Id="rId104" Type="http://schemas.openxmlformats.org/officeDocument/2006/relationships/slide" Target="slides/slide153.xml"/><Relationship Id="rId24" Type="http://schemas.openxmlformats.org/officeDocument/2006/relationships/slide" Target="slides/slide39.xml"/><Relationship Id="rId80" Type="http://schemas.openxmlformats.org/officeDocument/2006/relationships/slide" Target="slides/slide129.xml"/><Relationship Id="rId87" Type="http://schemas.openxmlformats.org/officeDocument/2006/relationships/slide" Target="slides/slide136.xml"/><Relationship Id="rId122" Type="http://schemas.openxmlformats.org/officeDocument/2006/relationships/slide" Target="slides/slide175.xml"/><Relationship Id="rId45" Type="http://schemas.openxmlformats.org/officeDocument/2006/relationships/slide" Target="slides/slide68.xml"/><Relationship Id="rId6" Type="http://schemas.openxmlformats.org/officeDocument/2006/relationships/slide" Target="slides/slide1.xml"/><Relationship Id="rId76" Type="http://schemas.openxmlformats.org/officeDocument/2006/relationships/slide" Target="slides/slide125.xml"/><Relationship Id="rId88" Type="http://schemas.openxmlformats.org/officeDocument/2006/relationships/slide" Target="slides/slide137.xml"/><Relationship Id="rId119" Type="http://schemas.openxmlformats.org/officeDocument/2006/relationships/slide" Target="slides/slide172.xml"/><Relationship Id="rId107" Type="http://schemas.openxmlformats.org/officeDocument/2006/relationships/slide" Target="slides/slide156.xml"/><Relationship Id="rId66" Type="http://schemas.openxmlformats.org/officeDocument/2006/relationships/slide" Target="slides/slide93.xml"/><Relationship Id="rId89" Type="http://schemas.openxmlformats.org/officeDocument/2006/relationships/slide" Target="slides/slide138.xml"/><Relationship Id="rId51" Type="http://schemas.openxmlformats.org/officeDocument/2006/relationships/slide" Target="slides/slide76.xml"/><Relationship Id="rId40" Type="http://schemas.openxmlformats.org/officeDocument/2006/relationships/slide" Target="slides/slide63.xml"/><Relationship Id="rId85" Type="http://schemas.openxmlformats.org/officeDocument/2006/relationships/slide" Target="slides/slide134.xml"/><Relationship Id="rId28" Type="http://schemas.openxmlformats.org/officeDocument/2006/relationships/slide" Target="slides/slide48.xml"/><Relationship Id="rId16" Type="http://schemas.openxmlformats.org/officeDocument/2006/relationships/slide" Target="slides/slide18.xml"/><Relationship Id="rId54" Type="http://schemas.openxmlformats.org/officeDocument/2006/relationships/slide" Target="slides/slide79.xml"/><Relationship Id="rId20" Type="http://schemas.openxmlformats.org/officeDocument/2006/relationships/slide" Target="slides/slide27.xml"/><Relationship Id="rId79" Type="http://schemas.openxmlformats.org/officeDocument/2006/relationships/slide" Target="slides/slide128.xml"/><Relationship Id="rId108" Type="http://schemas.openxmlformats.org/officeDocument/2006/relationships/slide" Target="slides/slide157.xml"/><Relationship Id="rId60" Type="http://schemas.openxmlformats.org/officeDocument/2006/relationships/slide" Target="slides/slide87.xml"/><Relationship Id="rId11" Type="http://schemas.openxmlformats.org/officeDocument/2006/relationships/slide" Target="slides/slide10.xml"/><Relationship Id="rId68" Type="http://schemas.openxmlformats.org/officeDocument/2006/relationships/slide" Target="slides/slide108.xml"/><Relationship Id="rId7" Type="http://schemas.openxmlformats.org/officeDocument/2006/relationships/slide" Target="slides/slide2.xml"/><Relationship Id="rId14" Type="http://schemas.openxmlformats.org/officeDocument/2006/relationships/slide" Target="slides/slide16.xml"/><Relationship Id="rId70" Type="http://schemas.openxmlformats.org/officeDocument/2006/relationships/slide" Target="slides/slide111.xml"/><Relationship Id="rId73" Type="http://schemas.openxmlformats.org/officeDocument/2006/relationships/slide" Target="slides/slide119.xml"/><Relationship Id="rId27" Type="http://schemas.openxmlformats.org/officeDocument/2006/relationships/slide" Target="slides/slide45.xml"/><Relationship Id="rId61" Type="http://schemas.openxmlformats.org/officeDocument/2006/relationships/slide" Target="slides/slide88.xml"/><Relationship Id="rId95" Type="http://schemas.openxmlformats.org/officeDocument/2006/relationships/slide" Target="slides/slide144.xml"/><Relationship Id="rId101" Type="http://schemas.openxmlformats.org/officeDocument/2006/relationships/slide" Target="slides/slide150.xml"/><Relationship Id="rId22" Type="http://schemas.openxmlformats.org/officeDocument/2006/relationships/slide" Target="slides/slide34.xml"/><Relationship Id="rId120" Type="http://schemas.openxmlformats.org/officeDocument/2006/relationships/slide" Target="slides/slide173.xml"/><Relationship Id="rId91" Type="http://schemas.openxmlformats.org/officeDocument/2006/relationships/slide" Target="slides/slide140.xml"/><Relationship Id="rId78" Type="http://schemas.openxmlformats.org/officeDocument/2006/relationships/slide" Target="slides/slide127.xml"/><Relationship Id="rId65" Type="http://schemas.openxmlformats.org/officeDocument/2006/relationships/slide" Target="slides/slide92.xml"/><Relationship Id="rId72" Type="http://schemas.openxmlformats.org/officeDocument/2006/relationships/slide" Target="slides/slide113.xml"/><Relationship Id="rId10" Type="http://schemas.openxmlformats.org/officeDocument/2006/relationships/slide" Target="slides/slide5.xml"/><Relationship Id="rId115" Type="http://schemas.openxmlformats.org/officeDocument/2006/relationships/slide" Target="slides/slide164.xml"/><Relationship Id="rId52" Type="http://schemas.openxmlformats.org/officeDocument/2006/relationships/slide" Target="slides/slide77.xml"/><Relationship Id="rId64" Type="http://schemas.openxmlformats.org/officeDocument/2006/relationships/slide" Target="slides/slide91.xml"/><Relationship Id="rId109" Type="http://schemas.openxmlformats.org/officeDocument/2006/relationships/slide" Target="slides/slide158.xml"/><Relationship Id="rId47" Type="http://schemas.openxmlformats.org/officeDocument/2006/relationships/slide" Target="slides/slide70.xml"/><Relationship Id="rId99" Type="http://schemas.openxmlformats.org/officeDocument/2006/relationships/slide" Target="slides/slide148.xml"/><Relationship Id="rId58" Type="http://schemas.openxmlformats.org/officeDocument/2006/relationships/slide" Target="slides/slide85.xml"/><Relationship Id="rId50" Type="http://schemas.openxmlformats.org/officeDocument/2006/relationships/slide" Target="slides/slide75.xml"/><Relationship Id="rId46" Type="http://schemas.openxmlformats.org/officeDocument/2006/relationships/slide" Target="slides/slide69.xml"/><Relationship Id="rId15" Type="http://schemas.openxmlformats.org/officeDocument/2006/relationships/slide" Target="slides/slide17.xml"/><Relationship Id="rId117" Type="http://schemas.openxmlformats.org/officeDocument/2006/relationships/slide" Target="slides/slide166.xml"/><Relationship Id="rId25" Type="http://schemas.openxmlformats.org/officeDocument/2006/relationships/slide" Target="slides/slide43.xml"/><Relationship Id="rId62" Type="http://schemas.openxmlformats.org/officeDocument/2006/relationships/slide" Target="slides/slide89.xml"/><Relationship Id="rId74" Type="http://schemas.openxmlformats.org/officeDocument/2006/relationships/slide" Target="slides/slide120.xml"/><Relationship Id="rId35" Type="http://schemas.openxmlformats.org/officeDocument/2006/relationships/slide" Target="slides/slide55.xml"/><Relationship Id="rId8" Type="http://schemas.openxmlformats.org/officeDocument/2006/relationships/slide" Target="slides/slide3.xml"/><Relationship Id="rId13" Type="http://schemas.openxmlformats.org/officeDocument/2006/relationships/slide" Target="slides/slide14.xml"/><Relationship Id="rId121" Type="http://schemas.openxmlformats.org/officeDocument/2006/relationships/slide" Target="slides/slide174.xml"/><Relationship Id="rId44" Type="http://schemas.openxmlformats.org/officeDocument/2006/relationships/slide" Target="slides/slide67.xml"/><Relationship Id="rId5" Type="http://schemas.openxmlformats.org/officeDocument/2006/relationships/notesMaster" Target="notesMasters/notesMaster1.xml"/><Relationship Id="rId36" Type="http://schemas.openxmlformats.org/officeDocument/2006/relationships/slide" Target="slides/slide59.xml"/><Relationship Id="rId98" Type="http://schemas.openxmlformats.org/officeDocument/2006/relationships/slide" Target="slides/slide147.xml"/><Relationship Id="rId2" Type="http://schemas.openxmlformats.org/officeDocument/2006/relationships/viewProps" Target="viewProps2.xml"/><Relationship Id="rId23" Type="http://schemas.openxmlformats.org/officeDocument/2006/relationships/slide" Target="slides/slide38.xml"/><Relationship Id="rId102" Type="http://schemas.openxmlformats.org/officeDocument/2006/relationships/slide" Target="slides/slide151.xml"/><Relationship Id="rId59" Type="http://schemas.openxmlformats.org/officeDocument/2006/relationships/slide" Target="slides/slide86.xml"/><Relationship Id="rId90" Type="http://schemas.openxmlformats.org/officeDocument/2006/relationships/slide" Target="slides/slide139.xml"/><Relationship Id="rId116" Type="http://schemas.openxmlformats.org/officeDocument/2006/relationships/slide" Target="slides/slide165.xml"/><Relationship Id="rId96" Type="http://schemas.openxmlformats.org/officeDocument/2006/relationships/slide" Target="slides/slide145.xml"/><Relationship Id="rId110" Type="http://schemas.openxmlformats.org/officeDocument/2006/relationships/slide" Target="slides/slide159.xml"/><Relationship Id="rId123" Type="http://schemas.openxmlformats.org/officeDocument/2006/relationships/slide" Target="slides/slide176.xml"/><Relationship Id="rId57" Type="http://schemas.openxmlformats.org/officeDocument/2006/relationships/slide" Target="slides/slide84.xml"/><Relationship Id="rId41" Type="http://schemas.openxmlformats.org/officeDocument/2006/relationships/slide" Target="slides/slide64.xml"/><Relationship Id="rId56" Type="http://schemas.openxmlformats.org/officeDocument/2006/relationships/slide" Target="slides/slide81.xml"/><Relationship Id="rId84" Type="http://schemas.openxmlformats.org/officeDocument/2006/relationships/slide" Target="slides/slide133.xml"/><Relationship Id="rId100" Type="http://schemas.openxmlformats.org/officeDocument/2006/relationships/slide" Target="slides/slide149.xml"/><Relationship Id="rId97" Type="http://schemas.openxmlformats.org/officeDocument/2006/relationships/slide" Target="slides/slide146.xml"/><Relationship Id="rId39" Type="http://schemas.openxmlformats.org/officeDocument/2006/relationships/slide" Target="slides/slide62.xml"/><Relationship Id="rId106" Type="http://schemas.openxmlformats.org/officeDocument/2006/relationships/slide" Target="slides/slide155.xml"/><Relationship Id="rId105" Type="http://schemas.openxmlformats.org/officeDocument/2006/relationships/slide" Target="slides/slide154.xml"/><Relationship Id="rId113" Type="http://schemas.openxmlformats.org/officeDocument/2006/relationships/slide" Target="slides/slide162.xml"/><Relationship Id="rId124" Type="http://schemas.openxmlformats.org/officeDocument/2006/relationships/slide" Target="slides/slide177.xml"/><Relationship Id="rId69" Type="http://schemas.openxmlformats.org/officeDocument/2006/relationships/slide" Target="slides/slide110.xml"/><Relationship Id="rId34" Type="http://schemas.openxmlformats.org/officeDocument/2006/relationships/slide" Target="slides/slide54.xml"/><Relationship Id="rId53" Type="http://schemas.openxmlformats.org/officeDocument/2006/relationships/slide" Target="slides/slide78.xml"/><Relationship Id="rId77" Type="http://schemas.openxmlformats.org/officeDocument/2006/relationships/slide" Target="slides/slide126.xml"/><Relationship Id="rId111" Type="http://schemas.openxmlformats.org/officeDocument/2006/relationships/slide" Target="slides/slide160.xml"/><Relationship Id="rId83" Type="http://schemas.openxmlformats.org/officeDocument/2006/relationships/slide" Target="slides/slide132.xml"/><Relationship Id="rId82" Type="http://schemas.openxmlformats.org/officeDocument/2006/relationships/slide" Target="slides/slide131.xml"/><Relationship Id="rId1" Type="http://schemas.openxmlformats.org/officeDocument/2006/relationships/theme" Target="theme/theme1.xml"/><Relationship Id="rId30" Type="http://schemas.openxmlformats.org/officeDocument/2006/relationships/slide" Target="slides/slide50.xml"/><Relationship Id="rId18" Type="http://schemas.openxmlformats.org/officeDocument/2006/relationships/slide" Target="slides/slide23.xml"/><Relationship Id="rId86" Type="http://schemas.openxmlformats.org/officeDocument/2006/relationships/slide" Target="slides/slide135.xml"/><Relationship Id="rId75" Type="http://schemas.openxmlformats.org/officeDocument/2006/relationships/slide" Target="slides/slide121.xml"/><Relationship Id="rId26" Type="http://schemas.openxmlformats.org/officeDocument/2006/relationships/slide" Target="slides/slide44.xml"/><Relationship Id="rId92" Type="http://schemas.openxmlformats.org/officeDocument/2006/relationships/slide" Target="slides/slide141.xml"/><Relationship Id="rId21" Type="http://schemas.openxmlformats.org/officeDocument/2006/relationships/slide" Target="slides/slide31.xml"/><Relationship Id="rId49" Type="http://schemas.openxmlformats.org/officeDocument/2006/relationships/slide" Target="slides/slide74.xml"/><Relationship Id="rId112" Type="http://schemas.openxmlformats.org/officeDocument/2006/relationships/slide" Target="slides/slide161.xml"/><Relationship Id="rId32" Type="http://schemas.openxmlformats.org/officeDocument/2006/relationships/slide" Target="slides/slide52.xml"/><Relationship Id="rId63" Type="http://schemas.openxmlformats.org/officeDocument/2006/relationships/slide" Target="slides/slide90.xml"/><Relationship Id="rId67" Type="http://schemas.openxmlformats.org/officeDocument/2006/relationships/slide" Target="slides/slide94.xml"/><Relationship Id="rId19" Type="http://schemas.openxmlformats.org/officeDocument/2006/relationships/slide" Target="slides/slide25.xml"/><Relationship Id="rId118" Type="http://schemas.openxmlformats.org/officeDocument/2006/relationships/slide" Target="slides/slide167.xml"/><Relationship Id="rId17" Type="http://schemas.openxmlformats.org/officeDocument/2006/relationships/slide" Target="slides/slide19.xml"/><Relationship Id="rId55" Type="http://schemas.openxmlformats.org/officeDocument/2006/relationships/slide" Target="slides/slide80.xml"/><Relationship Id="rId3" Type="http://schemas.openxmlformats.org/officeDocument/2006/relationships/presProps" Target="presProps2.xml"/><Relationship Id="rId93" Type="http://schemas.openxmlformats.org/officeDocument/2006/relationships/slide" Target="slides/slide142.xml"/><Relationship Id="rId37"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3FFEA9-B3C3-4565-B2DD-35E54688E914}" type="datetimeFigureOut">
              <a:rPr lang="en-US" smtClean="0"/>
              <a:pPr/>
              <a:t>7/11/2017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2308B0-DE88-48C0-8D01-A1256741B1AD}" type="slidenum">
              <a:rPr lang="en-US" smtClean="0"/>
              <a:pPr/>
              <a:t>‹#›</a:t>
            </a:fld>
            <a:endParaRPr lang="en-US"/>
          </a:p>
        </p:txBody>
      </p:sp>
    </p:spTree>
    <p:extLst>
      <p:ext uri="{BB962C8B-B14F-4D97-AF65-F5344CB8AC3E}">
        <p14:creationId xmlns:p14="http://schemas.microsoft.com/office/powerpoint/2010/main" val="165309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2308B0-DE88-48C0-8D01-A1256741B1AD}" type="slidenum">
              <a:rPr lang="en-US" smtClean="0"/>
              <a:pPr/>
              <a:t>38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2308B0-DE88-48C0-8D01-A1256741B1AD}"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A84DCF-1BAC-4BFC-B55F-90B29C11EC84}"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13A8E-1765-4B2B-903B-6FFD242E098A}" type="slidenum">
              <a:rPr lang="en-US" smtClean="0"/>
              <a:pPr/>
              <a:t>‹#›</a:t>
            </a:fld>
            <a:endParaRPr lang="en-US"/>
          </a:p>
        </p:txBody>
      </p:sp>
    </p:spTree>
    <p:extLst>
      <p:ext uri="{BB962C8B-B14F-4D97-AF65-F5344CB8AC3E}">
        <p14:creationId xmlns:p14="http://schemas.microsoft.com/office/powerpoint/2010/main" val="3888158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84DCF-1BAC-4BFC-B55F-90B29C11EC84}"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13A8E-1765-4B2B-903B-6FFD242E098A}" type="slidenum">
              <a:rPr lang="en-US" smtClean="0"/>
              <a:pPr/>
              <a:t>‹#›</a:t>
            </a:fld>
            <a:endParaRPr lang="en-US"/>
          </a:p>
        </p:txBody>
      </p:sp>
    </p:spTree>
    <p:extLst>
      <p:ext uri="{BB962C8B-B14F-4D97-AF65-F5344CB8AC3E}">
        <p14:creationId xmlns:p14="http://schemas.microsoft.com/office/powerpoint/2010/main" val="131509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84DCF-1BAC-4BFC-B55F-90B29C11EC84}"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13A8E-1765-4B2B-903B-6FFD242E098A}" type="slidenum">
              <a:rPr lang="en-US" smtClean="0"/>
              <a:pPr/>
              <a:t>‹#›</a:t>
            </a:fld>
            <a:endParaRPr lang="en-US"/>
          </a:p>
        </p:txBody>
      </p:sp>
    </p:spTree>
    <p:extLst>
      <p:ext uri="{BB962C8B-B14F-4D97-AF65-F5344CB8AC3E}">
        <p14:creationId xmlns:p14="http://schemas.microsoft.com/office/powerpoint/2010/main" val="4246029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7724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447800"/>
            <a:ext cx="8116888"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4000500"/>
            <a:ext cx="8116888"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505200" y="6553200"/>
            <a:ext cx="4495800" cy="247650"/>
          </a:xfrm>
        </p:spPr>
        <p:txBody>
          <a:bodyPr/>
          <a:lstStyle>
            <a:lvl1pPr>
              <a:defRPr/>
            </a:lvl1pPr>
          </a:lstStyle>
          <a:p>
            <a:r>
              <a:rPr lang="en-US"/>
              <a:t>Chapter 1</a:t>
            </a:r>
          </a:p>
        </p:txBody>
      </p:sp>
      <p:sp>
        <p:nvSpPr>
          <p:cNvPr id="6" name="Slide Number Placeholder 5"/>
          <p:cNvSpPr>
            <a:spLocks noGrp="1"/>
          </p:cNvSpPr>
          <p:nvPr>
            <p:ph type="sldNum" sz="quarter" idx="11"/>
          </p:nvPr>
        </p:nvSpPr>
        <p:spPr>
          <a:xfrm>
            <a:off x="8153400" y="6553200"/>
            <a:ext cx="381000" cy="247650"/>
          </a:xfrm>
        </p:spPr>
        <p:txBody>
          <a:bodyPr/>
          <a:lstStyle>
            <a:lvl1pPr>
              <a:defRPr/>
            </a:lvl1pPr>
          </a:lstStyle>
          <a:p>
            <a:fld id="{095C284D-ED0E-4ED5-9B95-0AFD98973E47}" type="slidenum">
              <a:rPr lang="en-US"/>
              <a:pPr/>
              <a:t>‹#›</a:t>
            </a:fld>
            <a:endParaRPr lang="en-US"/>
          </a:p>
        </p:txBody>
      </p:sp>
      <p:sp>
        <p:nvSpPr>
          <p:cNvPr id="7" name="Date Placeholder 6"/>
          <p:cNvSpPr>
            <a:spLocks noGrp="1"/>
          </p:cNvSpPr>
          <p:nvPr>
            <p:ph type="dt" sz="half" idx="12"/>
          </p:nvPr>
        </p:nvSpPr>
        <p:spPr>
          <a:xfrm>
            <a:off x="838200" y="6553200"/>
            <a:ext cx="1676400" cy="247650"/>
          </a:xfrm>
        </p:spPr>
        <p:txBody>
          <a:bodyPr/>
          <a:lstStyle>
            <a:lvl1pPr>
              <a:defRPr/>
            </a:lvl1pPr>
          </a:lstStyle>
          <a:p>
            <a:r>
              <a:rPr lang="en-US"/>
              <a:t>CS 1550, cs.pitt.edu (originaly modified by Ethan L. Miller and Scott A. Brandt)</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447800"/>
            <a:ext cx="398145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2050" y="1447800"/>
            <a:ext cx="3983038"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505200" y="6553200"/>
            <a:ext cx="4495800" cy="247650"/>
          </a:xfrm>
        </p:spPr>
        <p:txBody>
          <a:bodyPr/>
          <a:lstStyle>
            <a:lvl1pPr>
              <a:defRPr/>
            </a:lvl1pPr>
          </a:lstStyle>
          <a:p>
            <a:r>
              <a:rPr lang="en-US"/>
              <a:t>Chapter 1</a:t>
            </a:r>
          </a:p>
        </p:txBody>
      </p:sp>
      <p:sp>
        <p:nvSpPr>
          <p:cNvPr id="6" name="Slide Number Placeholder 5"/>
          <p:cNvSpPr>
            <a:spLocks noGrp="1"/>
          </p:cNvSpPr>
          <p:nvPr>
            <p:ph type="sldNum" sz="quarter" idx="11"/>
          </p:nvPr>
        </p:nvSpPr>
        <p:spPr>
          <a:xfrm>
            <a:off x="8153400" y="6553200"/>
            <a:ext cx="381000" cy="247650"/>
          </a:xfrm>
        </p:spPr>
        <p:txBody>
          <a:bodyPr/>
          <a:lstStyle>
            <a:lvl1pPr>
              <a:defRPr/>
            </a:lvl1pPr>
          </a:lstStyle>
          <a:p>
            <a:fld id="{6F86A585-7EEA-4F53-A01A-978B40E23752}" type="slidenum">
              <a:rPr lang="en-US"/>
              <a:pPr/>
              <a:t>‹#›</a:t>
            </a:fld>
            <a:endParaRPr lang="en-US"/>
          </a:p>
        </p:txBody>
      </p:sp>
      <p:sp>
        <p:nvSpPr>
          <p:cNvPr id="7" name="Date Placeholder 6"/>
          <p:cNvSpPr>
            <a:spLocks noGrp="1"/>
          </p:cNvSpPr>
          <p:nvPr>
            <p:ph type="dt" sz="half" idx="12"/>
          </p:nvPr>
        </p:nvSpPr>
        <p:spPr>
          <a:xfrm>
            <a:off x="838200" y="6553200"/>
            <a:ext cx="1676400" cy="247650"/>
          </a:xfrm>
        </p:spPr>
        <p:txBody>
          <a:bodyPr/>
          <a:lstStyle>
            <a:lvl1pPr>
              <a:defRPr/>
            </a:lvl1pPr>
          </a:lstStyle>
          <a:p>
            <a:r>
              <a:rPr lang="en-US"/>
              <a:t>CS 1550, cs.pitt.edu (originaly modified by Ethan L. Miller and Scott A. Brandt)</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84DCF-1BAC-4BFC-B55F-90B29C11EC84}"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13A8E-1765-4B2B-903B-6FFD242E098A}" type="slidenum">
              <a:rPr lang="en-US" smtClean="0"/>
              <a:pPr/>
              <a:t>‹#›</a:t>
            </a:fld>
            <a:endParaRPr lang="en-US"/>
          </a:p>
        </p:txBody>
      </p:sp>
    </p:spTree>
    <p:extLst>
      <p:ext uri="{BB962C8B-B14F-4D97-AF65-F5344CB8AC3E}">
        <p14:creationId xmlns:p14="http://schemas.microsoft.com/office/powerpoint/2010/main" val="31349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A84DCF-1BAC-4BFC-B55F-90B29C11EC84}"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13A8E-1765-4B2B-903B-6FFD242E098A}" type="slidenum">
              <a:rPr lang="en-US" smtClean="0"/>
              <a:pPr/>
              <a:t>‹#›</a:t>
            </a:fld>
            <a:endParaRPr lang="en-US"/>
          </a:p>
        </p:txBody>
      </p:sp>
    </p:spTree>
    <p:extLst>
      <p:ext uri="{BB962C8B-B14F-4D97-AF65-F5344CB8AC3E}">
        <p14:creationId xmlns:p14="http://schemas.microsoft.com/office/powerpoint/2010/main" val="114625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A84DCF-1BAC-4BFC-B55F-90B29C11EC84}" type="datetimeFigureOut">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13A8E-1765-4B2B-903B-6FFD242E098A}" type="slidenum">
              <a:rPr lang="en-US" smtClean="0"/>
              <a:pPr/>
              <a:t>‹#›</a:t>
            </a:fld>
            <a:endParaRPr lang="en-US"/>
          </a:p>
        </p:txBody>
      </p:sp>
    </p:spTree>
    <p:extLst>
      <p:ext uri="{BB962C8B-B14F-4D97-AF65-F5344CB8AC3E}">
        <p14:creationId xmlns:p14="http://schemas.microsoft.com/office/powerpoint/2010/main" val="2008486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A84DCF-1BAC-4BFC-B55F-90B29C11EC84}" type="datetimeFigureOut">
              <a:rPr lang="en-US" smtClean="0"/>
              <a:pPr/>
              <a:t>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513A8E-1765-4B2B-903B-6FFD242E098A}" type="slidenum">
              <a:rPr lang="en-US" smtClean="0"/>
              <a:pPr/>
              <a:t>‹#›</a:t>
            </a:fld>
            <a:endParaRPr lang="en-US"/>
          </a:p>
        </p:txBody>
      </p:sp>
    </p:spTree>
    <p:extLst>
      <p:ext uri="{BB962C8B-B14F-4D97-AF65-F5344CB8AC3E}">
        <p14:creationId xmlns:p14="http://schemas.microsoft.com/office/powerpoint/2010/main" val="1160988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A84DCF-1BAC-4BFC-B55F-90B29C11EC84}" type="datetimeFigureOut">
              <a:rPr lang="en-US" smtClean="0"/>
              <a:pPr/>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513A8E-1765-4B2B-903B-6FFD242E098A}" type="slidenum">
              <a:rPr lang="en-US" smtClean="0"/>
              <a:pPr/>
              <a:t>‹#›</a:t>
            </a:fld>
            <a:endParaRPr lang="en-US"/>
          </a:p>
        </p:txBody>
      </p:sp>
    </p:spTree>
    <p:extLst>
      <p:ext uri="{BB962C8B-B14F-4D97-AF65-F5344CB8AC3E}">
        <p14:creationId xmlns:p14="http://schemas.microsoft.com/office/powerpoint/2010/main" val="281206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84DCF-1BAC-4BFC-B55F-90B29C11EC84}" type="datetimeFigureOut">
              <a:rPr lang="en-US" smtClean="0"/>
              <a:pPr/>
              <a:t>7/11/2017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513A8E-1765-4B2B-903B-6FFD242E098A}" type="slidenum">
              <a:rPr lang="en-US" smtClean="0"/>
              <a:pPr/>
              <a:t>‹#›</a:t>
            </a:fld>
            <a:endParaRPr lang="en-US"/>
          </a:p>
        </p:txBody>
      </p:sp>
    </p:spTree>
    <p:extLst>
      <p:ext uri="{BB962C8B-B14F-4D97-AF65-F5344CB8AC3E}">
        <p14:creationId xmlns:p14="http://schemas.microsoft.com/office/powerpoint/2010/main" val="127306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84DCF-1BAC-4BFC-B55F-90B29C11EC84}" type="datetimeFigureOut">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13A8E-1765-4B2B-903B-6FFD242E098A}" type="slidenum">
              <a:rPr lang="en-US" smtClean="0"/>
              <a:pPr/>
              <a:t>‹#›</a:t>
            </a:fld>
            <a:endParaRPr lang="en-US"/>
          </a:p>
        </p:txBody>
      </p:sp>
    </p:spTree>
    <p:extLst>
      <p:ext uri="{BB962C8B-B14F-4D97-AF65-F5344CB8AC3E}">
        <p14:creationId xmlns:p14="http://schemas.microsoft.com/office/powerpoint/2010/main" val="277753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84DCF-1BAC-4BFC-B55F-90B29C11EC84}" type="datetimeFigureOut">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13A8E-1765-4B2B-903B-6FFD242E098A}" type="slidenum">
              <a:rPr lang="en-US" smtClean="0"/>
              <a:pPr/>
              <a:t>‹#›</a:t>
            </a:fld>
            <a:endParaRPr lang="en-US"/>
          </a:p>
        </p:txBody>
      </p:sp>
    </p:spTree>
    <p:extLst>
      <p:ext uri="{BB962C8B-B14F-4D97-AF65-F5344CB8AC3E}">
        <p14:creationId xmlns:p14="http://schemas.microsoft.com/office/powerpoint/2010/main" val="685195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84DCF-1BAC-4BFC-B55F-90B29C11EC84}" type="datetimeFigureOut">
              <a:rPr lang="en-US" smtClean="0"/>
              <a:pPr/>
              <a:t>7/11/2017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13A8E-1765-4B2B-903B-6FFD242E098A}" type="slidenum">
              <a:rPr lang="en-US" smtClean="0"/>
              <a:pPr/>
              <a:t>‹#›</a:t>
            </a:fld>
            <a:endParaRPr lang="en-US"/>
          </a:p>
        </p:txBody>
      </p:sp>
    </p:spTree>
    <p:extLst>
      <p:ext uri="{BB962C8B-B14F-4D97-AF65-F5344CB8AC3E}">
        <p14:creationId xmlns:p14="http://schemas.microsoft.com/office/powerpoint/2010/main" val="1844378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52400"/>
            <a:ext cx="7239000" cy="1219200"/>
          </a:xfrm>
        </p:spPr>
        <p:txBody>
          <a:bodyPr>
            <a:normAutofit/>
          </a:bodyPr>
          <a:lstStyle/>
          <a:p>
            <a:r>
              <a:rPr lang="en-US" sz="4800" i="1" u="sng" dirty="0" smtClean="0">
                <a:solidFill>
                  <a:srgbClr val="002060"/>
                </a:solidFill>
                <a:latin typeface="Algerian" pitchFamily="82" charset="0"/>
              </a:rPr>
              <a:t>OPERATING SYSTEM</a:t>
            </a:r>
            <a:endParaRPr lang="en-US" sz="4800" i="1" u="sng" dirty="0">
              <a:solidFill>
                <a:srgbClr val="002060"/>
              </a:solidFill>
              <a:latin typeface="Algerian" pitchFamily="82" charset="0"/>
            </a:endParaRPr>
          </a:p>
        </p:txBody>
      </p:sp>
      <p:pic>
        <p:nvPicPr>
          <p:cNvPr id="17410" name="Picture 2" descr="http://www2.ts.avnet.com/uk/images/storage_operating_systems.jpg"/>
          <p:cNvPicPr>
            <a:picLocks noChangeAspect="1" noChangeArrowheads="1"/>
          </p:cNvPicPr>
          <p:nvPr/>
        </p:nvPicPr>
        <p:blipFill>
          <a:blip r:embed="rId2"/>
          <a:srcRect/>
          <a:stretch>
            <a:fillRect/>
          </a:stretch>
        </p:blipFill>
        <p:spPr bwMode="auto">
          <a:xfrm>
            <a:off x="1371600" y="1219200"/>
            <a:ext cx="6096000" cy="5418667"/>
          </a:xfrm>
          <a:prstGeom prst="rect">
            <a:avLst/>
          </a:prstGeom>
          <a:noFill/>
        </p:spPr>
      </p:pic>
    </p:spTree>
    <p:extLst>
      <p:ext uri="{BB962C8B-B14F-4D97-AF65-F5344CB8AC3E}">
        <p14:creationId xmlns:p14="http://schemas.microsoft.com/office/powerpoint/2010/main" val="241454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i="1" dirty="0" smtClean="0">
                <a:solidFill>
                  <a:srgbClr val="FF0000"/>
                </a:solidFill>
              </a:rPr>
              <a:t>Interacting With the Operating System</a:t>
            </a:r>
            <a:br>
              <a:rPr lang="en-US" b="1" i="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algn="just" fontAlgn="base"/>
            <a:r>
              <a:rPr lang="en-US" sz="2800" dirty="0" smtClean="0">
                <a:latin typeface="Times New Roman" pitchFamily="18" charset="0"/>
                <a:cs typeface="Times New Roman" pitchFamily="18" charset="0"/>
              </a:rPr>
              <a:t>As </a:t>
            </a:r>
            <a:r>
              <a:rPr lang="en-US" sz="2800" dirty="0">
                <a:latin typeface="Times New Roman" pitchFamily="18" charset="0"/>
                <a:cs typeface="Times New Roman" pitchFamily="18" charset="0"/>
              </a:rPr>
              <a:t>a user, you normally interact with the operating system through a set of commands. For example, the </a:t>
            </a:r>
            <a:r>
              <a:rPr lang="en-US" sz="2800" dirty="0">
                <a:solidFill>
                  <a:srgbClr val="00B0F0"/>
                </a:solidFill>
                <a:latin typeface="Times New Roman" pitchFamily="18" charset="0"/>
                <a:cs typeface="Times New Roman" pitchFamily="18" charset="0"/>
              </a:rPr>
              <a:t>DOS</a:t>
            </a:r>
            <a:r>
              <a:rPr lang="en-US" sz="2800" dirty="0">
                <a:latin typeface="Times New Roman" pitchFamily="18" charset="0"/>
                <a:cs typeface="Times New Roman" pitchFamily="18" charset="0"/>
              </a:rPr>
              <a:t> operating system contains commands such as </a:t>
            </a:r>
            <a:r>
              <a:rPr lang="en-US" sz="2800" dirty="0">
                <a:solidFill>
                  <a:srgbClr val="FFC000"/>
                </a:solidFill>
                <a:latin typeface="Times New Roman" pitchFamily="18" charset="0"/>
                <a:cs typeface="Times New Roman" pitchFamily="18" charset="0"/>
              </a:rPr>
              <a:t>COPY and RENAME for copying files and changing the names of files</a:t>
            </a:r>
            <a:r>
              <a:rPr lang="en-US" sz="2800" dirty="0">
                <a:latin typeface="Times New Roman" pitchFamily="18" charset="0"/>
                <a:cs typeface="Times New Roman" pitchFamily="18" charset="0"/>
              </a:rPr>
              <a:t>, respectively</a:t>
            </a:r>
            <a:r>
              <a:rPr lang="en-US" sz="2800" dirty="0" smtClean="0">
                <a:latin typeface="Times New Roman" pitchFamily="18" charset="0"/>
                <a:cs typeface="Times New Roman" pitchFamily="18" charset="0"/>
              </a:rPr>
              <a:t>.</a:t>
            </a:r>
          </a:p>
          <a:p>
            <a:pPr algn="just" fontAlgn="base">
              <a:buNone/>
            </a:pPr>
            <a:r>
              <a:rPr lang="en-US" sz="2800" dirty="0" smtClean="0">
                <a:latin typeface="Times New Roman" pitchFamily="18" charset="0"/>
                <a:cs typeface="Times New Roman" pitchFamily="18" charset="0"/>
              </a:rPr>
              <a:t> </a:t>
            </a:r>
          </a:p>
          <a:p>
            <a:pPr algn="just" fontAlgn="base"/>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commands are accepted and executed by a part of the operating system called </a:t>
            </a:r>
            <a:r>
              <a:rPr lang="en-US" sz="2800" dirty="0" smtClean="0">
                <a:latin typeface="Times New Roman" pitchFamily="18" charset="0"/>
                <a:cs typeface="Times New Roman" pitchFamily="18" charset="0"/>
              </a:rPr>
              <a:t>the </a:t>
            </a:r>
            <a:r>
              <a:rPr lang="en-US" sz="2800" dirty="0" smtClean="0">
                <a:solidFill>
                  <a:srgbClr val="FFC000"/>
                </a:solidFill>
                <a:latin typeface="Times New Roman" pitchFamily="18" charset="0"/>
                <a:cs typeface="Times New Roman" pitchFamily="18" charset="0"/>
              </a:rPr>
              <a:t>command </a:t>
            </a:r>
            <a:r>
              <a:rPr lang="en-US" sz="2800" dirty="0">
                <a:solidFill>
                  <a:srgbClr val="FFC000"/>
                </a:solidFill>
                <a:latin typeface="Times New Roman" pitchFamily="18" charset="0"/>
                <a:cs typeface="Times New Roman" pitchFamily="18" charset="0"/>
              </a:rPr>
              <a:t>processor or command line interpreter</a:t>
            </a:r>
            <a:r>
              <a:rPr lang="en-US" sz="2800" dirty="0">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G</a:t>
            </a:r>
            <a:r>
              <a:rPr lang="en-US" sz="2800" dirty="0">
                <a:latin typeface="Times New Roman" pitchFamily="18" charset="0"/>
                <a:cs typeface="Times New Roman" pitchFamily="18" charset="0"/>
              </a:rPr>
              <a:t>raphical </a:t>
            </a:r>
            <a:r>
              <a:rPr lang="en-US" sz="2800" dirty="0">
                <a:solidFill>
                  <a:srgbClr val="FF0000"/>
                </a:solidFill>
                <a:latin typeface="Times New Roman" pitchFamily="18" charset="0"/>
                <a:cs typeface="Times New Roman" pitchFamily="18" charset="0"/>
              </a:rPr>
              <a:t>u</a:t>
            </a:r>
            <a:r>
              <a:rPr lang="en-US" sz="2800" dirty="0">
                <a:latin typeface="Times New Roman" pitchFamily="18" charset="0"/>
                <a:cs typeface="Times New Roman" pitchFamily="18" charset="0"/>
              </a:rPr>
              <a:t>ser </a:t>
            </a:r>
            <a:r>
              <a:rPr lang="en-US" sz="2800" dirty="0">
                <a:solidFill>
                  <a:srgbClr val="FF0000"/>
                </a:solidFill>
                <a:latin typeface="Times New Roman" pitchFamily="18" charset="0"/>
                <a:cs typeface="Times New Roman" pitchFamily="18" charset="0"/>
              </a:rPr>
              <a:t>i</a:t>
            </a:r>
            <a:r>
              <a:rPr lang="en-US" sz="2800" dirty="0">
                <a:latin typeface="Times New Roman" pitchFamily="18" charset="0"/>
                <a:cs typeface="Times New Roman" pitchFamily="18" charset="0"/>
              </a:rPr>
              <a:t>nterfaces allow you to enter commands by </a:t>
            </a:r>
            <a:r>
              <a:rPr lang="en-US" sz="2800" dirty="0">
                <a:solidFill>
                  <a:srgbClr val="00B0F0"/>
                </a:solidFill>
                <a:latin typeface="Times New Roman" pitchFamily="18" charset="0"/>
                <a:cs typeface="Times New Roman" pitchFamily="18" charset="0"/>
              </a:rPr>
              <a:t>pointing and clicking at objects that appear on the screen.</a:t>
            </a:r>
          </a:p>
          <a:p>
            <a:pPr algn="just"/>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88329338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a:solidFill>
                  <a:srgbClr val="FFC000"/>
                </a:solidFill>
              </a:rPr>
              <a:t>OPERATING SYSTEM STRUCTURE</a:t>
            </a:r>
            <a:endParaRPr lang="en-US" dirty="0">
              <a:solidFill>
                <a:srgbClr val="FFC000"/>
              </a:solidFill>
            </a:endParaRPr>
          </a:p>
        </p:txBody>
      </p:sp>
      <p:sp>
        <p:nvSpPr>
          <p:cNvPr id="3" name="Content Placeholder 2"/>
          <p:cNvSpPr>
            <a:spLocks noGrp="1"/>
          </p:cNvSpPr>
          <p:nvPr>
            <p:ph idx="1"/>
          </p:nvPr>
        </p:nvSpPr>
        <p:spPr>
          <a:xfrm>
            <a:off x="42582" y="1383977"/>
            <a:ext cx="9101418" cy="5257800"/>
          </a:xfrm>
        </p:spPr>
        <p:txBody>
          <a:bodyPr>
            <a:normAutofit fontScale="85000" lnSpcReduction="20000"/>
          </a:bodyPr>
          <a:lstStyle/>
          <a:p>
            <a:r>
              <a:rPr lang="en-US" dirty="0"/>
              <a:t>in this approach the entire </a:t>
            </a:r>
            <a:r>
              <a:rPr lang="en-US" dirty="0" smtClean="0"/>
              <a:t>operating system </a:t>
            </a:r>
            <a:r>
              <a:rPr lang="en-US" dirty="0"/>
              <a:t>runs as a single program in kernel mode. </a:t>
            </a:r>
            <a:endParaRPr lang="en-US" dirty="0" smtClean="0"/>
          </a:p>
          <a:p>
            <a:endParaRPr lang="en-US" dirty="0"/>
          </a:p>
          <a:p>
            <a:r>
              <a:rPr lang="en-US" dirty="0" smtClean="0"/>
              <a:t>The </a:t>
            </a:r>
            <a:r>
              <a:rPr lang="en-US" dirty="0"/>
              <a:t>operating system is </a:t>
            </a:r>
            <a:r>
              <a:rPr lang="en-US" dirty="0" smtClean="0"/>
              <a:t>written as </a:t>
            </a:r>
            <a:r>
              <a:rPr lang="en-US" dirty="0"/>
              <a:t>a collection of procedures, linked together into a single large executable </a:t>
            </a:r>
            <a:r>
              <a:rPr lang="en-US" dirty="0" smtClean="0"/>
              <a:t>binary program.</a:t>
            </a:r>
          </a:p>
          <a:p>
            <a:endParaRPr lang="en-US" dirty="0"/>
          </a:p>
          <a:p>
            <a:r>
              <a:rPr lang="en-US" dirty="0" smtClean="0"/>
              <a:t>When </a:t>
            </a:r>
            <a:r>
              <a:rPr lang="en-US" dirty="0"/>
              <a:t>this technique is used, each procedure in the system is free to </a:t>
            </a:r>
            <a:r>
              <a:rPr lang="en-US" dirty="0" smtClean="0"/>
              <a:t>call any </a:t>
            </a:r>
            <a:r>
              <a:rPr lang="en-US" dirty="0"/>
              <a:t>other one, if the latter provides some useful computation that the </a:t>
            </a:r>
            <a:r>
              <a:rPr lang="en-US" dirty="0" smtClean="0"/>
              <a:t>former needs.</a:t>
            </a:r>
          </a:p>
          <a:p>
            <a:endParaRPr lang="en-US" dirty="0"/>
          </a:p>
          <a:p>
            <a:r>
              <a:rPr lang="en-US" dirty="0" smtClean="0"/>
              <a:t>Having </a:t>
            </a:r>
            <a:r>
              <a:rPr lang="en-US" dirty="0"/>
              <a:t>thousands of procedures that can call each other without </a:t>
            </a:r>
            <a:r>
              <a:rPr lang="en-US" dirty="0" smtClean="0"/>
              <a:t>restriction often </a:t>
            </a:r>
            <a:r>
              <a:rPr lang="en-US" dirty="0"/>
              <a:t>leads to an unwieldy and difficult to understand system.</a:t>
            </a:r>
          </a:p>
        </p:txBody>
      </p:sp>
      <p:sp>
        <p:nvSpPr>
          <p:cNvPr id="4" name="TextBox 3"/>
          <p:cNvSpPr txBox="1"/>
          <p:nvPr/>
        </p:nvSpPr>
        <p:spPr>
          <a:xfrm>
            <a:off x="461682" y="908865"/>
            <a:ext cx="3810000" cy="461665"/>
          </a:xfrm>
          <a:prstGeom prst="rect">
            <a:avLst/>
          </a:prstGeom>
          <a:noFill/>
        </p:spPr>
        <p:txBody>
          <a:bodyPr wrap="square" rtlCol="0">
            <a:spAutoFit/>
          </a:bodyPr>
          <a:lstStyle/>
          <a:p>
            <a:r>
              <a:rPr lang="en-US" sz="2400" b="1" u="sng" dirty="0"/>
              <a:t>Monolithic Systems</a:t>
            </a:r>
            <a:endParaRPr lang="en-US" sz="2400" u="sng" dirty="0"/>
          </a:p>
        </p:txBody>
      </p:sp>
    </p:spTree>
    <p:extLst>
      <p:ext uri="{BB962C8B-B14F-4D97-AF65-F5344CB8AC3E}">
        <p14:creationId xmlns:p14="http://schemas.microsoft.com/office/powerpoint/2010/main" val="13539603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lstStyle/>
          <a:p>
            <a:r>
              <a:rPr lang="en-US" b="1" dirty="0" smtClean="0">
                <a:solidFill>
                  <a:srgbClr val="FFC000"/>
                </a:solidFill>
              </a:rPr>
              <a:t>OPERATING SYSTEM STRUCTURE</a:t>
            </a:r>
            <a:endParaRPr lang="en-US" dirty="0"/>
          </a:p>
        </p:txBody>
      </p:sp>
      <p:sp>
        <p:nvSpPr>
          <p:cNvPr id="3" name="Content Placeholder 2"/>
          <p:cNvSpPr>
            <a:spLocks noGrp="1"/>
          </p:cNvSpPr>
          <p:nvPr>
            <p:ph idx="1"/>
          </p:nvPr>
        </p:nvSpPr>
        <p:spPr>
          <a:xfrm>
            <a:off x="304800" y="1066800"/>
            <a:ext cx="8839200" cy="5791200"/>
          </a:xfrm>
        </p:spPr>
        <p:txBody>
          <a:bodyPr>
            <a:normAutofit lnSpcReduction="10000"/>
          </a:bodyPr>
          <a:lstStyle/>
          <a:p>
            <a:r>
              <a:rPr lang="en-US" dirty="0" smtClean="0"/>
              <a:t>The operating system then fetches the parameters and determines which system call is to be carried out.</a:t>
            </a:r>
          </a:p>
          <a:p>
            <a:endParaRPr lang="en-US" dirty="0" smtClean="0"/>
          </a:p>
          <a:p>
            <a:r>
              <a:rPr lang="en-US" dirty="0" smtClean="0"/>
              <a:t>This organization suggests a basic structure for the operating system:</a:t>
            </a:r>
          </a:p>
          <a:p>
            <a:pPr lvl="1"/>
            <a:r>
              <a:rPr lang="en-US" dirty="0" smtClean="0"/>
              <a:t>1. </a:t>
            </a:r>
            <a:r>
              <a:rPr lang="en-US" dirty="0" smtClean="0">
                <a:solidFill>
                  <a:srgbClr val="FF0000"/>
                </a:solidFill>
              </a:rPr>
              <a:t>A main program </a:t>
            </a:r>
            <a:r>
              <a:rPr lang="en-US" dirty="0" smtClean="0"/>
              <a:t>that invokes the requested service procedure.</a:t>
            </a:r>
          </a:p>
          <a:p>
            <a:pPr lvl="1"/>
            <a:r>
              <a:rPr lang="en-US" dirty="0" smtClean="0"/>
              <a:t>2. </a:t>
            </a:r>
            <a:r>
              <a:rPr lang="en-US" dirty="0" smtClean="0">
                <a:solidFill>
                  <a:srgbClr val="FF0000"/>
                </a:solidFill>
              </a:rPr>
              <a:t>A set of service procedures</a:t>
            </a:r>
            <a:r>
              <a:rPr lang="en-US" dirty="0" smtClean="0"/>
              <a:t> that carry out the system calls.</a:t>
            </a:r>
          </a:p>
          <a:p>
            <a:pPr lvl="1"/>
            <a:r>
              <a:rPr lang="en-US" dirty="0" smtClean="0"/>
              <a:t>3. </a:t>
            </a:r>
            <a:r>
              <a:rPr lang="en-US" dirty="0" smtClean="0">
                <a:solidFill>
                  <a:srgbClr val="FF0000"/>
                </a:solidFill>
              </a:rPr>
              <a:t>A set of utility procedures</a:t>
            </a:r>
            <a:r>
              <a:rPr lang="en-US" dirty="0" smtClean="0"/>
              <a:t> that help the service procedures.</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FFC000"/>
                </a:solidFill>
              </a:rPr>
              <a:t>OPERATING SYSTEM STRUCTURE</a:t>
            </a:r>
            <a:endParaRPr lang="en-US" dirty="0"/>
          </a:p>
        </p:txBody>
      </p:sp>
      <p:sp>
        <p:nvSpPr>
          <p:cNvPr id="3" name="Content Placeholder 2"/>
          <p:cNvSpPr>
            <a:spLocks noGrp="1"/>
          </p:cNvSpPr>
          <p:nvPr>
            <p:ph idx="1"/>
          </p:nvPr>
        </p:nvSpPr>
        <p:spPr>
          <a:xfrm>
            <a:off x="304800" y="1066800"/>
            <a:ext cx="8229600" cy="1676399"/>
          </a:xfrm>
        </p:spPr>
        <p:txBody>
          <a:bodyPr>
            <a:normAutofit fontScale="77500" lnSpcReduction="20000"/>
          </a:bodyPr>
          <a:lstStyle/>
          <a:p>
            <a:r>
              <a:rPr lang="en-US" dirty="0" smtClean="0"/>
              <a:t>In this model, for each system call there is one service procedure that takes care of it and executes it.</a:t>
            </a:r>
          </a:p>
          <a:p>
            <a:endParaRPr lang="en-US" dirty="0" smtClean="0"/>
          </a:p>
          <a:p>
            <a:r>
              <a:rPr lang="en-US" dirty="0" smtClean="0"/>
              <a:t>The utility procedures do things that are needed by several</a:t>
            </a:r>
          </a:p>
          <a:p>
            <a:endParaRPr lang="en-US" dirty="0"/>
          </a:p>
        </p:txBody>
      </p:sp>
      <p:pic>
        <p:nvPicPr>
          <p:cNvPr id="1027" name="Picture 3"/>
          <p:cNvPicPr>
            <a:picLocks noChangeAspect="1" noChangeArrowheads="1"/>
          </p:cNvPicPr>
          <p:nvPr/>
        </p:nvPicPr>
        <p:blipFill>
          <a:blip r:embed="rId2"/>
          <a:srcRect/>
          <a:stretch>
            <a:fillRect/>
          </a:stretch>
        </p:blipFill>
        <p:spPr bwMode="auto">
          <a:xfrm>
            <a:off x="533400" y="2514600"/>
            <a:ext cx="800100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791200"/>
          </a:xfrm>
        </p:spPr>
        <p:txBody>
          <a:bodyPr>
            <a:normAutofit fontScale="70000" lnSpcReduction="20000"/>
          </a:bodyPr>
          <a:lstStyle/>
          <a:p>
            <a:pPr>
              <a:buNone/>
            </a:pPr>
            <a:r>
              <a:rPr lang="en-US" b="1" u="sng" dirty="0" smtClean="0"/>
              <a:t>Layered Systems:</a:t>
            </a:r>
          </a:p>
          <a:p>
            <a:r>
              <a:rPr lang="en-US" dirty="0" smtClean="0"/>
              <a:t>A generalization of the approach of Fig. is to organize the operating system as a hierarchy of layers, each one constructed upon the one below it.</a:t>
            </a:r>
          </a:p>
          <a:p>
            <a:endParaRPr lang="en-US" dirty="0" smtClean="0"/>
          </a:p>
          <a:p>
            <a:r>
              <a:rPr lang="en-US" dirty="0" smtClean="0"/>
              <a:t>The first system constructed in this way was the </a:t>
            </a:r>
            <a:r>
              <a:rPr lang="en-US" dirty="0" err="1" smtClean="0"/>
              <a:t>THE</a:t>
            </a:r>
            <a:r>
              <a:rPr lang="en-US" dirty="0" smtClean="0"/>
              <a:t> system built at the </a:t>
            </a:r>
            <a:r>
              <a:rPr lang="en-US" dirty="0" err="1" smtClean="0"/>
              <a:t>Technische</a:t>
            </a:r>
            <a:r>
              <a:rPr lang="en-US" dirty="0" smtClean="0"/>
              <a:t> </a:t>
            </a:r>
            <a:r>
              <a:rPr lang="en-US" dirty="0" err="1" smtClean="0"/>
              <a:t>Hogeschool</a:t>
            </a:r>
            <a:r>
              <a:rPr lang="en-US" dirty="0" smtClean="0"/>
              <a:t> Eindhoven in the Netherlands by E. W. </a:t>
            </a:r>
            <a:r>
              <a:rPr lang="en-US" dirty="0" err="1" smtClean="0"/>
              <a:t>Dijkstra</a:t>
            </a:r>
            <a:r>
              <a:rPr lang="en-US" dirty="0" smtClean="0"/>
              <a:t> (1968) and his students.</a:t>
            </a:r>
          </a:p>
          <a:p>
            <a:endParaRPr lang="en-US" u="sng" dirty="0" smtClean="0"/>
          </a:p>
          <a:p>
            <a:r>
              <a:rPr lang="en-US" dirty="0" smtClean="0"/>
              <a:t>The system had six layers, as shown in Fig. 1-25. Layer 0 dealt with allocation of the processor, switching between processes when interrupts occurred or timers expired.</a:t>
            </a:r>
          </a:p>
          <a:p>
            <a:endParaRPr lang="en-US" dirty="0" smtClean="0"/>
          </a:p>
          <a:p>
            <a:r>
              <a:rPr lang="en-US" dirty="0" smtClean="0"/>
              <a:t>Above layer 0, the system consisted of sequential processes, each of which could be programmed without having to worry about the fact that multiple processes were running on a single processor.</a:t>
            </a:r>
          </a:p>
          <a:p>
            <a:endParaRPr lang="en-US" dirty="0" smtClean="0"/>
          </a:p>
          <a:p>
            <a:r>
              <a:rPr lang="en-US" dirty="0" smtClean="0"/>
              <a:t>In other words, layer 0 provided the basic multiprogramming of the CPU.</a:t>
            </a:r>
            <a:endParaRPr lang="en-US" u="sng" dirty="0"/>
          </a:p>
        </p:txBody>
      </p:sp>
      <p:sp>
        <p:nvSpPr>
          <p:cNvPr id="4" name="Title 1"/>
          <p:cNvSpPr>
            <a:spLocks noGrp="1"/>
          </p:cNvSpPr>
          <p:nvPr>
            <p:ph type="title"/>
          </p:nvPr>
        </p:nvSpPr>
        <p:spPr>
          <a:xfrm>
            <a:off x="457200" y="274638"/>
            <a:ext cx="8229600" cy="639762"/>
          </a:xfrm>
        </p:spPr>
        <p:txBody>
          <a:bodyPr>
            <a:normAutofit fontScale="90000"/>
          </a:bodyPr>
          <a:lstStyle/>
          <a:p>
            <a:r>
              <a:rPr lang="en-US" b="1" dirty="0" smtClean="0">
                <a:solidFill>
                  <a:srgbClr val="FFC000"/>
                </a:solidFill>
              </a:rPr>
              <a:t>OPERATING SYSTEM STRUCTURE</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7778" t="29630" r="34028" b="40741"/>
          <a:stretch>
            <a:fillRect/>
          </a:stretch>
        </p:blipFill>
        <p:spPr bwMode="auto">
          <a:xfrm>
            <a:off x="0" y="0"/>
            <a:ext cx="9144000" cy="6777318"/>
          </a:xfrm>
          <a:prstGeom prst="rect">
            <a:avLst/>
          </a:prstGeom>
          <a:noFill/>
          <a:ln w="9525">
            <a:noFill/>
            <a:miter lim="800000"/>
            <a:headEnd/>
            <a:tailEnd/>
          </a:ln>
          <a:effec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2.1.1 The Process Model</a:t>
            </a:r>
            <a:endParaRPr lang="en-US" dirty="0">
              <a:solidFill>
                <a:srgbClr val="C00000"/>
              </a:solidFill>
            </a:endParaRPr>
          </a:p>
        </p:txBody>
      </p:sp>
      <p:sp>
        <p:nvSpPr>
          <p:cNvPr id="3" name="Content Placeholder 2"/>
          <p:cNvSpPr>
            <a:spLocks noGrp="1"/>
          </p:cNvSpPr>
          <p:nvPr>
            <p:ph idx="1"/>
          </p:nvPr>
        </p:nvSpPr>
        <p:spPr>
          <a:xfrm>
            <a:off x="381000" y="1371600"/>
            <a:ext cx="8458200" cy="5257800"/>
          </a:xfrm>
        </p:spPr>
        <p:txBody>
          <a:bodyPr>
            <a:normAutofit fontScale="85000" lnSpcReduction="20000"/>
          </a:bodyPr>
          <a:lstStyle/>
          <a:p>
            <a:r>
              <a:rPr lang="en-US" dirty="0" smtClean="0"/>
              <a:t>In this model, all the </a:t>
            </a:r>
            <a:r>
              <a:rPr lang="en-US" dirty="0" err="1" smtClean="0"/>
              <a:t>runnable</a:t>
            </a:r>
            <a:r>
              <a:rPr lang="en-US" dirty="0" smtClean="0"/>
              <a:t> software on the computer, sometimes including the operating system, is organized into a number of </a:t>
            </a:r>
            <a:r>
              <a:rPr lang="en-US" b="1" dirty="0" smtClean="0"/>
              <a:t>sequential processes.</a:t>
            </a:r>
          </a:p>
          <a:p>
            <a:endParaRPr lang="en-US" b="1" dirty="0" smtClean="0"/>
          </a:p>
          <a:p>
            <a:r>
              <a:rPr lang="en-US" dirty="0" smtClean="0"/>
              <a:t>A process is just an instance of an executing program, including the current values of the program counter, registers, and variables.</a:t>
            </a:r>
          </a:p>
          <a:p>
            <a:endParaRPr lang="en-US" dirty="0" smtClean="0"/>
          </a:p>
          <a:p>
            <a:r>
              <a:rPr lang="en-US" dirty="0" smtClean="0"/>
              <a:t>Conceptually, each process has its own virtual CPU.</a:t>
            </a:r>
          </a:p>
          <a:p>
            <a:endParaRPr lang="en-US" dirty="0" smtClean="0"/>
          </a:p>
          <a:p>
            <a:r>
              <a:rPr lang="en-US" dirty="0" smtClean="0"/>
              <a:t>In reality, of course, the real CPU switches back and forth from process to process. This rapid switching back and forth is called </a:t>
            </a:r>
            <a:r>
              <a:rPr lang="en-US" b="1" dirty="0" smtClean="0"/>
              <a:t>multiprogramming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png;base64,iVBORw0KGgoAAAANSUhEUgAAAY0AAAB/CAMAAAAkVG5FAAAAflBMVEX///8AAAD7+/v5+fnKysqFhYVvb2/u7u69vb2pqamdnZ07Ozvv7+/29vaBgYGxsbGNjY01NTV1dXVjY2OTk5MtLS1DQ0PV1dXl5eXf398gICC0tLTAwMCioqLGxsbQ0NBpaWlNTU1OTk5GRkZbW1tfX18VFRUmJiYLCwscHBxdTEBAAAARX0lEQVR4nO2dCXuqOhCGJwHZAwgISVlVqu3//4M3AbSggqhYOb1+zzlW9shLlplMAsBbb73VIwwgvToNbx2EI/rqJLzVCGerhb8imGcPCR8zCqm/Aq4+6nWYL9SrxcpqZ3xYCYo4wTuPPSq85x+xzeRUA0lPLb4kZ6mFNYdGRgbY0TNJ03LH0CCXDdlJVb4H40tWqks0AtmScyNnHzHwraBp0Yt/z7+t3BXP+ibeZHtSaE7IV60C/gcxFsrrzDN0RHZyHkRrGngJyhYBAA2zdbTVgiLRwaaBLyNpyWI7W1Ikv/r3/NtiivjcOBp4bFcoX3zBBNhCCDxnMHcNEJIQcGCvaBDxtdECQE8AVH5cmOngitVb2IBS+ma+roqtt+7WkpdQRcxpFOpaIjpfE0ZkD2tefEGqL6mErDXYCXg0yAUNnpcSGxx5hekmMWBNXcZXm+BmEKvbV/+aaYTJqy5seWGYgpOAbcnhOuerwnIpgw9gmx7OzeKD+JCHpRKkEXzyKoM//Z5pg2auGQ23CzUQqz1X8kMXihf9iomVKa9OwY+Wre8Bkf7I836L5PnQwEFrITJD9v+rC2ZE4603jVnppTReVRIdbPsJTjStXkoj+nzNddnHNpyijeD8KRoQGi+5LF2IT0IBqxKmWFUtvkQs/p+BxNeCamH+HVsqAZXvZlnCbyZRAphKfA2xsCWpWFryBRUkS7WIOkk+eW1JRb5fgoOWWhxpYVnyRjU2AbkqAPKXTryO6bLYY7c0Ub7Sta33DaW//fZQzgktix3furMCmducqAgNDWWGv3UxMqJtUUyRsBfX4mS1wL/vgaXbWI94UVVya19aw0qs+wC8jWPwGKT6BiSUB0AibQclqDbwDbCIgC1yiFNDhg3nQW3+Z5Vle/6HhZn1z+cNUQ16u+zXr0o9qGxNX+U0trAW6/Y8l9Q09HTDs0pugJfSDZQSv+2OBmDnwGxZ0BCOmi1Hww9cxrGBfbDUeHnlmqP0+hZuFO4NJr7c9HDhR1pFTNBwQqWAstgowlspSqrQ0TVg37YJ/qcv8oanBCgvCd/bcUTVb2/ozl4SfakgzpKv3kWu4rmkBKd0yykqjtfT4L8zMJG50GjA5V6VXh0jEYvcXcQRKu6cyo19zCwJRL0NW4vX1gTAYhhylSwxr0uYalEqERVbhNO3+P6EEgyUitqcr+Zf+D9eg/M/WPojNLgwdbwPhLappsWD0pzqSYZk769taOqcuiMQA+FLoi/wnvuybn33vO2V/pInWUozoVEJ5e63mV75oWpNI9NFUR/lVE0of4gTFaj4kskSRIl1+7Vx5ztTX2OYzoiGhPgHc5GiwkCub2hotux8A0rYMv2Iso3xzUr9g7ruQo/K9EVG5eOaGw0uHaUDezU0El/0pVcdhbwq5YbbQgl8J9umWF0GbLI0/XJUy9xoiExBluc48CG3HPKGIz63oBugpR5veLoOjVkGSckI/ZokPbwmClCY/6Y7bW40KmF00iOJDDisaWjEFbAQS1vTJHQf2mRtfuLADLV8tfWmSZDmGZHteL/YOzpLGlqRdZ7HPFjBSd54tng7tsjAA5Ziz/mVKwrNkoaJFp1mkWJ5x3CpX6IBgYtBWKWeBXIxXUU0rBnSkOALxe0NBBmFfVg4o4GbOmVCbxeGTOGmniQuqvIPbCzIr9QeM6QBKup6dmM7Ysd8c0YjYjUHS5ssJZbiCMRe5Qms3Da0mO7sA5obDfH7tU13Q8jbmUrSLHRoCAOcUaPaJsLeJniAOYXUrvhSt15Ttwm0Qn1+62puNIS8btdN10HY0GDlOvLAcMDWk5WJvW1ATP9zivI9/2zqKKUp++K8ToYb/J9oAIq9pTC34pP1nXvQ0LA1NVJUv2Bumut54MCCb9D0h9Mg2Y2tg9nR6PHqsHmgSvYUHoeA/DnR0BFyEya8qIP1cUODLMIsMxaKEQkavlWVVNrDbVHHUw9fi+bOY5D1C5snFLaiqM7VM6GByU5RR5nQpKbhsbwElDgIjDyNDY+FVHkwb4iHPzkuyS2yPwagZetT1R745zxxGfh+ddFbaNyaDDy42NGnzhuy5vK6Vk29YbsqpJaagswiD+s2U2OIHho3QAJebR/ve9HacqjPq4xSTDRSBMdq0DgNYt5g80TtdBMNS21pzAGkfQAeooGIJKHO7j1i+/7fd8NPOT82U9ouQq0DNmhvSu1pMseeekF9lTgGUuXrm2iglsIxBxjtI/KhPTe8hY+GdjjI+hiz181SlW7boXNbsGW3l1QvnqK0MgPZqGMCRBCELkrGm2j4P/pcjDlAK3+OKAebn+pOYa+iIUwMt+sbTE+KI727LHv0cR6JC0V9VU7DMoWpOZdaHHC6R7aesWsl4DPyRnRaF+BTLzD22jdf4saH8TCNjBhNfZQst6YG86FRCWVBEX58edHJc6fqjnOEND0NIkyM7hWNs14muVuQYWDKo0MN90xx8/pkzTnnRKOpN6x4FXYziKxk8bHunpyG4511o6uLUx8kPlrmP2viB40P08iMk1iy+dHgcrrtJhGRcAwem5gGK84ecQz2hTAHdh6jKrlDXcZXFbtQnvRkzZIG2ybtBli+W++PjYZJaeAguFD8s+B8HYCtnvsIImWwoTgsEuen1GdJI0aoXa0Kz4R/WDEljcS7GIVgk0s1NLHPVvHd0oV1b+vKXATrk7JuljQIWrU3yIGlhof7Nh0Nys2GS3cy6vGvGBea6Jif5V7nmMkM/V+oNyDsPIdMUZRjsqehIZ5qt8c76fVZ9crl9VlxX5xPqdvlyZHzpGG3n7fao3Ko7yahMeRuynqf9Tjp2cBrn9tLK0yMxWlumxkNQmWRC/RO5Yjb/s5JaBC739vr9dUDUt8cAaK40m6vPYJM9Zrjq8hqmBUNhvwPZCqiJSn3R9JOQcOx+y2FeKCVlPe3aDXlZuPjC2BR5TZJ2qzLDZmT9UfLL5RXXbBEkiz+/7Iw7ffhjhEWtXf/+B0Mg5FxNun1FEvnFv0VLRs3Oq/C+BMYi0RNTuPOQJocxYB2X7W39+vw5ZIejKcibjCUxFN3YUeYugN3/EbjA8vhobHisWbI9DUayTI8atlXi3W0/jnALEenbZnzdu2YHcm9NKpJ3ioTo/8JTtTF0PONIaBD96CJEh35QFqG29TinIYkRvFcpRG3H8tRMUXfdz3HiIykcXesoaBBldMIiM4e4CKDDpU2qoYGRyOonj4WBoZVwsy6hRsXAO7NvU1j2nF3GqY2L6+fSwNc1XCvRDiX6NQ52BW20ZXO+9yj7sj6POTlYlOD+R91JPdTa/HxrXACype+G7PnnTQknstX12b1wejq3XDRYKcZP3+AQmnUM1nq8ddJ23E2bSpgC/RdukZ25cm6jwYGjTcOro2Fzszrt1Fxh7cTBaHNmMKKMCdtmeIzi6cSdUfkpN4OBUPlyZ15I1jp1wuQS570M11vmUT2aoSv5Kx/EWZF4xD5ablDAQ1jaSRaW95CzpqviZa0MwD52SleHL922rmsfa44TeOfpaRz21mzMos/neMevU2f1cfWPOlcmSENYZX3Z/WxNNCiLddtLXRGTtHWjsed/M5za6wXPXLNjlPrs7hwvcG2yUnBOEcaGJT+En40jf5NuxYNrF6akiLv0Aj6feZup8XsXzIdexKSfKHz086RxuDvn4BGN2+sLuwhd/NGv4vxfhohls5/yf+IxnGyn6/HaRxK0vtprMWI3mPSMJ5bm+rpeQM1xfQgjW/R9LpKI2i6zgdpOG5PQrikTWDsjq6Rg/4/NPBx1SCN/SgaRhNBMkwjuJiQOjVRLvN/dZOarDebylk/DQ3c8/0mzYRG9baDazTSR2l0ZIm54emY/o0n+qZO9DQadaBiPw0MSZrWZoEFK0L6aah6WpctQzTkNE2q68XVnANjaJQ0KnEPDdf70ajg57x1wP0BkX00sLT4Nj8P9ebtNLhFUZ1mgMZWlj1RVGBmfmydXhoUxVlYWaZDNJRY9jzheQvNDYyiQVbuYi3CtS7RWLW96NfPdY/b/ZJ680bmNwH1QrfTcPPKpBiiwe9aXN/fT7STcB+NgN97WmWOQRq8rNuKDIaqYe9j8kbBr6/35I2HBs3Qu0fR99II5PMxsVfVCgcSL4UYpvFpbhEFMULfQSJKoYeGzQ6l8iANFUMVNoeQBeNoLPV0Nare+D310nBzXnsdHHo304jQxhQ3d4gGb/yTuvVPKwu5L2/wfE+rhWt5YyOSu1l1EtIvnGWJOrMY9V4amlINPal1Mw2PV2Q76Uq9QWncjIGt+i96aDCUs03VFTtEo8ipUY2pdL1OQkboX6ABG7PYnsyIdFXHk4kx9zETzSXUmNDnNHTbdpuYrVBs7GtTyQtbNFII6Gm99yUasd2MOdeqnf4cDV6THb/ebW9E651f37tBe6OyEa7ZG5/rrd9L4+eKycWEDOifoIHhZ6bD+z0jG9S4RgZpVHfwGg3eiKxjRwZpqOxyQvr1T9Bo634aKWru8SCNqjC7QkMiCNUBQUM0Gk/gmwZcugnRYdarCXy4odlfb1xNSL/+RzQANd2mbRr4Php2EyX4pjHubBduwuG+d/PGpfPl12jozaoujYujEN404OJNOJgsbRqSii70d/vXaMhNHMVJ3igunGsUjcbxM08aRn+A5gM0DhOJdvJGK2akpc5DfoEGawq9Lo3o4rlGJJYs64lCZkkjWK56f8MDNPAlGiN0qSe2OZU7FNc7XppuV5mtpoGp7hyljxrGFjstTZKkAw0MDPWH8EwQpTABjYMmouHTrGoWNHlDa/vER11hd6vb/apaJdWX37vX1DEjI/RsGlj9LooPCf/kjXZBNxg0f1An/m6CJHVGYSr9Q7omoPE9MxrC6wXez9im09v/4CRt90mM35BIJArQdILoNqNHgXFz3ij7zpWuJymkE4vnh2xeHnWC7CX6KoXbTuuvusbScPR+3fjw5AOnmmLOVwxYqt6uMxcaEqgK+soOEFh/B6L1S/Oov0QzocGbUTpU8xpaV3TRdv4rmguNMONtquVqhCZ5sd5MNRMamBsYI2eZfGy8+Lw1ExqgLF475+c89Boa540avFklqHdrS3+aRt4/acETdcmcygu0VwxdzGfWxSEdJ30X+tM0XvOWwctCapK6n2h1aog729A/GiB/mkY1kOP3dTElTUnFvJMx2S6D6DiW/G/TmI9as0x263M3ArCfMa/hW/36oaFtOhPFChrGYdDymwaXZqSpYTnPrGd+aGSoU1aJ8VjbQ3zbmwYXy31dJtO4znvUsje6k/csbN0/Tjv5plFJTIlYMLe0FxsH4rKeiumYVaTTAYW3q0Vj05kmimXZz9TqbxqVFgxLm0iBJVNN5tUDPiX90IMb7xD6DOJH3jncouH2d+2/aVQSeWMdGWKU8zZZrTf1yCzaSEV724ks8sAbKVs09Ly3fnrTqGQzwIJGCGDSgjpVWPCPiZwBdGzm29Wauy3v751706ikqVhKaQYGBgNk+6Hp9S+KIM25qlj/yz7cGyRMaALj5iW76/z2KJ2/eeGtJ2gs5Tm51t5666233nrrrbfeeuutt956VLjz5wXXx/ifMDXrKTmkG2atv0dS7QNJb4zvn0qWlore34tvYpyTMFRvkCRP9RhhMJgElgTq+VsPf0WeFOQEw+O9aM+WGOfJE2rIT8wbEpRAPvx91po29heFpRKM1WYLbPBFTnNQifF6gyy1eOZF+Nkxi2wHzt6K9yvKAjA08ZqrlzwMt2gpRptTFcInXgPTAthG5hdyh15s9TTJnEYGrvxP0IhBfS4NwFvITKP0eU585mX6pPpgfLkroLMvqUKwvt0ltfrHET8uDJ4KLLdk0vN61merBInkGNIH3ln9O+JZmEQEnLsnWx0lq54XxHgkDuUBsTqQ/kUtultUJ3Hw3XiP6/By2JcZYFLrc8Yiwu7DD/WQ/wfY/gcKX7H6M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png;base64,iVBORw0KGgoAAAANSUhEUgAAAY0AAAB/CAMAAAAkVG5FAAAAflBMVEX///8AAAD7+/v5+fnKysqFhYVvb2/u7u69vb2pqamdnZ07Ozvv7+/29vaBgYGxsbGNjY01NTV1dXVjY2OTk5MtLS1DQ0PV1dXl5eXf398gICC0tLTAwMCioqLGxsbQ0NBpaWlNTU1OTk5GRkZbW1tfX18VFRUmJiYLCwscHBxdTEBAAAARX0lEQVR4nO2dCXuqOhCGJwHZAwgISVlVqu3//4M3AbSggqhYOb1+zzlW9shLlplMAsBbb73VIwwgvToNbx2EI/rqJLzVCGerhb8imGcPCR8zCqm/Aq4+6nWYL9SrxcpqZ3xYCYo4wTuPPSq85x+xzeRUA0lPLb4kZ6mFNYdGRgbY0TNJ03LH0CCXDdlJVb4H40tWqks0AtmScyNnHzHwraBp0Yt/z7+t3BXP+ibeZHtSaE7IV60C/gcxFsrrzDN0RHZyHkRrGngJyhYBAA2zdbTVgiLRwaaBLyNpyWI7W1Ikv/r3/NtiivjcOBp4bFcoX3zBBNhCCDxnMHcNEJIQcGCvaBDxtdECQE8AVH5cmOngitVb2IBS+ma+roqtt+7WkpdQRcxpFOpaIjpfE0ZkD2tefEGqL6mErDXYCXg0yAUNnpcSGxx5hekmMWBNXcZXm+BmEKvbV/+aaYTJqy5seWGYgpOAbcnhOuerwnIpgw9gmx7OzeKD+JCHpRKkEXzyKoM//Z5pg2auGQ23CzUQqz1X8kMXihf9iomVKa9OwY+Wre8Bkf7I836L5PnQwEFrITJD9v+rC2ZE4603jVnppTReVRIdbPsJTjStXkoj+nzNddnHNpyijeD8KRoQGi+5LF2IT0IBqxKmWFUtvkQs/p+BxNeCamH+HVsqAZXvZlnCbyZRAphKfA2xsCWpWFryBRUkS7WIOkk+eW1JRb5fgoOWWhxpYVnyRjU2AbkqAPKXTryO6bLYY7c0Ub7Sta33DaW//fZQzgktix3furMCmducqAgNDWWGv3UxMqJtUUyRsBfX4mS1wL/vgaXbWI94UVVya19aw0qs+wC8jWPwGKT6BiSUB0AibQclqDbwDbCIgC1yiFNDhg3nQW3+Z5Vle/6HhZn1z+cNUQ16u+zXr0o9qGxNX+U0trAW6/Y8l9Q09HTDs0pugJfSDZQSv+2OBmDnwGxZ0BCOmi1Hww9cxrGBfbDUeHnlmqP0+hZuFO4NJr7c9HDhR1pFTNBwQqWAstgowlspSqrQ0TVg37YJ/qcv8oanBCgvCd/bcUTVb2/ozl4SfakgzpKv3kWu4rmkBKd0yykqjtfT4L8zMJG50GjA5V6VXh0jEYvcXcQRKu6cyo19zCwJRL0NW4vX1gTAYhhylSwxr0uYalEqERVbhNO3+P6EEgyUitqcr+Zf+D9eg/M/WPojNLgwdbwPhLappsWD0pzqSYZk769taOqcuiMQA+FLoi/wnvuybn33vO2V/pInWUozoVEJ5e63mV75oWpNI9NFUR/lVE0of4gTFaj4kskSRIl1+7Vx5ztTX2OYzoiGhPgHc5GiwkCub2hotux8A0rYMv2Iso3xzUr9g7ruQo/K9EVG5eOaGw0uHaUDezU0El/0pVcdhbwq5YbbQgl8J9umWF0GbLI0/XJUy9xoiExBluc48CG3HPKGIz63oBugpR5veLoOjVkGSckI/ZokPbwmClCY/6Y7bW40KmF00iOJDDisaWjEFbAQS1vTJHQf2mRtfuLADLV8tfWmSZDmGZHteL/YOzpLGlqRdZ7HPFjBSd54tng7tsjAA5Ziz/mVKwrNkoaJFp1mkWJ5x3CpX6IBgYtBWKWeBXIxXUU0rBnSkOALxe0NBBmFfVg4o4GbOmVCbxeGTOGmniQuqvIPbCzIr9QeM6QBKup6dmM7Ysd8c0YjYjUHS5ssJZbiCMRe5Qms3Da0mO7sA5obDfH7tU13Q8jbmUrSLHRoCAOcUaPaJsLeJniAOYXUrvhSt15Ttwm0Qn1+62puNIS8btdN10HY0GDlOvLAcMDWk5WJvW1ATP9zivI9/2zqKKUp++K8ToYb/J9oAIq9pTC34pP1nXvQ0LA1NVJUv2Bumut54MCCb9D0h9Mg2Y2tg9nR6PHqsHmgSvYUHoeA/DnR0BFyEya8qIP1cUODLMIsMxaKEQkavlWVVNrDbVHHUw9fi+bOY5D1C5snFLaiqM7VM6GByU5RR5nQpKbhsbwElDgIjDyNDY+FVHkwb4iHPzkuyS2yPwagZetT1R745zxxGfh+ddFbaNyaDDy42NGnzhuy5vK6Vk29YbsqpJaagswiD+s2U2OIHho3QAJebR/ve9HacqjPq4xSTDRSBMdq0DgNYt5g80TtdBMNS21pzAGkfQAeooGIJKHO7j1i+/7fd8NPOT82U9ouQq0DNmhvSu1pMseeekF9lTgGUuXrm2iglsIxBxjtI/KhPTe8hY+GdjjI+hiz181SlW7boXNbsGW3l1QvnqK0MgPZqGMCRBCELkrGm2j4P/pcjDlAK3+OKAebn+pOYa+iIUwMt+sbTE+KI727LHv0cR6JC0V9VU7DMoWpOZdaHHC6R7aesWsl4DPyRnRaF+BTLzD22jdf4saH8TCNjBhNfZQst6YG86FRCWVBEX58edHJc6fqjnOEND0NIkyM7hWNs14muVuQYWDKo0MN90xx8/pkzTnnRKOpN6x4FXYziKxk8bHunpyG4511o6uLUx8kPlrmP2viB40P08iMk1iy+dHgcrrtJhGRcAwem5gGK84ecQz2hTAHdh6jKrlDXcZXFbtQnvRkzZIG2ybtBli+W++PjYZJaeAguFD8s+B8HYCtnvsIImWwoTgsEuen1GdJI0aoXa0Kz4R/WDEljcS7GIVgk0s1NLHPVvHd0oV1b+vKXATrk7JuljQIWrU3yIGlhof7Nh0Nys2GS3cy6vGvGBea6Jif5V7nmMkM/V+oNyDsPIdMUZRjsqehIZ5qt8c76fVZ9crl9VlxX5xPqdvlyZHzpGG3n7fao3Ko7yahMeRuynqf9Tjp2cBrn9tLK0yMxWlumxkNQmWRC/RO5Yjb/s5JaBC739vr9dUDUt8cAaK40m6vPYJM9Zrjq8hqmBUNhvwPZCqiJSn3R9JOQcOx+y2FeKCVlPe3aDXlZuPjC2BR5TZJ2qzLDZmT9UfLL5RXXbBEkiz+/7Iw7ffhjhEWtXf/+B0Mg5FxNun1FEvnFv0VLRs3Oq/C+BMYi0RNTuPOQJocxYB2X7W39+vw5ZIejKcibjCUxFN3YUeYugN3/EbjA8vhobHisWbI9DUayTI8atlXi3W0/jnALEenbZnzdu2YHcm9NKpJ3ioTo/8JTtTF0PONIaBD96CJEh35QFqG29TinIYkRvFcpRG3H8tRMUXfdz3HiIykcXesoaBBldMIiM4e4CKDDpU2qoYGRyOonj4WBoZVwsy6hRsXAO7NvU1j2nF3GqY2L6+fSwNc1XCvRDiX6NQ52BW20ZXO+9yj7sj6POTlYlOD+R91JPdTa/HxrXACype+G7PnnTQknstX12b1wejq3XDRYKcZP3+AQmnUM1nq8ddJ23E2bSpgC/RdukZ25cm6jwYGjTcOro2Fzszrt1Fxh7cTBaHNmMKKMCdtmeIzi6cSdUfkpN4OBUPlyZ15I1jp1wuQS570M11vmUT2aoSv5Kx/EWZF4xD5ablDAQ1jaSRaW95CzpqviZa0MwD52SleHL922rmsfa44TeOfpaRz21mzMos/neMevU2f1cfWPOlcmSENYZX3Z/WxNNCiLddtLXRGTtHWjsed/M5za6wXPXLNjlPrs7hwvcG2yUnBOEcaGJT+En40jf5NuxYNrF6akiLv0Aj6feZup8XsXzIdexKSfKHz086RxuDvn4BGN2+sLuwhd/NGv4vxfhohls5/yf+IxnGyn6/HaRxK0vtprMWI3mPSMJ5bm+rpeQM1xfQgjW/R9LpKI2i6zgdpOG5PQrikTWDsjq6Rg/4/NPBx1SCN/SgaRhNBMkwjuJiQOjVRLvN/dZOarDebylk/DQ3c8/0mzYRG9baDazTSR2l0ZIm54emY/o0n+qZO9DQadaBiPw0MSZrWZoEFK0L6aah6WpctQzTkNE2q68XVnANjaJQ0KnEPDdf70ajg57x1wP0BkX00sLT4Nj8P9ebtNLhFUZ1mgMZWlj1RVGBmfmydXhoUxVlYWaZDNJRY9jzheQvNDYyiQVbuYi3CtS7RWLW96NfPdY/b/ZJ680bmNwH1QrfTcPPKpBiiwe9aXN/fT7STcB+NgN97WmWOQRq8rNuKDIaqYe9j8kbBr6/35I2HBs3Qu0fR99II5PMxsVfVCgcSL4UYpvFpbhEFMULfQSJKoYeGzQ6l8iANFUMVNoeQBeNoLPV0Nare+D310nBzXnsdHHo304jQxhQ3d4gGb/yTuvVPKwu5L2/wfE+rhWt5YyOSu1l1EtIvnGWJOrMY9V4amlINPal1Mw2PV2Q76Uq9QWncjIGt+i96aDCUs03VFTtEo8ipUY2pdL1OQkboX6ABG7PYnsyIdFXHk4kx9zETzSXUmNDnNHTbdpuYrVBs7GtTyQtbNFII6Gm99yUasd2MOdeqnf4cDV6THb/ebW9E651f37tBe6OyEa7ZG5/rrd9L4+eKycWEDOifoIHhZ6bD+z0jG9S4RgZpVHfwGg3eiKxjRwZpqOxyQvr1T9Bo634aKWru8SCNqjC7QkMiCNUBQUM0Gk/gmwZcugnRYdarCXy4odlfb1xNSL/+RzQANd2mbRr4Php2EyX4pjHubBduwuG+d/PGpfPl12jozaoujYujEN404OJNOJgsbRqSii70d/vXaMhNHMVJ3igunGsUjcbxM08aRn+A5gM0DhOJdvJGK2akpc5DfoEGawq9Lo3o4rlGJJYs64lCZkkjWK56f8MDNPAlGiN0qSe2OZU7FNc7XppuV5mtpoGp7hyljxrGFjstTZKkAw0MDPWH8EwQpTABjYMmouHTrGoWNHlDa/vER11hd6vb/apaJdWX37vX1DEjI/RsGlj9LooPCf/kjXZBNxg0f1An/m6CJHVGYSr9Q7omoPE9MxrC6wXez9im09v/4CRt90mM35BIJArQdILoNqNHgXFz3ij7zpWuJymkE4vnh2xeHnWC7CX6KoXbTuuvusbScPR+3fjw5AOnmmLOVwxYqt6uMxcaEqgK+soOEFh/B6L1S/Oov0QzocGbUTpU8xpaV3TRdv4rmguNMONtquVqhCZ5sd5MNRMamBsYI2eZfGy8+Lw1ExqgLF475+c89Boa540avFklqHdrS3+aRt4/acETdcmcygu0VwxdzGfWxSEdJ30X+tM0XvOWwctCapK6n2h1aog729A/GiB/mkY1kOP3dTElTUnFvJMx2S6D6DiW/G/TmI9as0x263M3ArCfMa/hW/36oaFtOhPFChrGYdDymwaXZqSpYTnPrGd+aGSoU1aJ8VjbQ3zbmwYXy31dJtO4znvUsje6k/csbN0/Tjv5plFJTIlYMLe0FxsH4rKeiumYVaTTAYW3q0Vj05kmimXZz9TqbxqVFgxLm0iBJVNN5tUDPiX90IMb7xD6DOJH3jncouH2d+2/aVQSeWMdGWKU8zZZrTf1yCzaSEV724ks8sAbKVs09Ly3fnrTqGQzwIJGCGDSgjpVWPCPiZwBdGzm29Wauy3v751706ikqVhKaQYGBgNk+6Hp9S+KIM25qlj/yz7cGyRMaALj5iW76/z2KJ2/eeGtJ2gs5Tm51t5666233nrrrbfeeuutt956VLjz5wXXx/ifMDXrKTmkG2atv0dS7QNJb4zvn0qWlore34tvYpyTMFRvkCRP9RhhMJgElgTq+VsPf0WeFOQEw+O9aM+WGOfJE2rIT8wbEpRAPvx91po29heFpRKM1WYLbPBFTnNQifF6gyy1eOZF+Nkxi2wHzt6K9yvKAjA08ZqrlzwMt2gpRptTFcInXgPTAthG5hdyh15s9TTJnEYGrvxP0IhBfS4NwFvITKP0eU585mX6pPpgfLkroLMvqUKwvt0ltfrHET8uDJ4KLLdk0vN61merBInkGNIH3ln9O+JZmEQEnLsnWx0lq54XxHgkDuUBsTqQ/kUtultUJ3Hw3XiP6/By2JcZYFLrc8Yiwu7DD/WQ/wfY/gcKX7H6M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png;base64,iVBORw0KGgoAAAANSUhEUgAAAY0AAAB/CAMAAAAkVG5FAAAAflBMVEX///8AAAD7+/v5+fnKysqFhYVvb2/u7u69vb2pqamdnZ07Ozvv7+/29vaBgYGxsbGNjY01NTV1dXVjY2OTk5MtLS1DQ0PV1dXl5eXf398gICC0tLTAwMCioqLGxsbQ0NBpaWlNTU1OTk5GRkZbW1tfX18VFRUmJiYLCwscHBxdTEBAAAARX0lEQVR4nO2dCXuqOhCGJwHZAwgISVlVqu3//4M3AbSggqhYOb1+zzlW9shLlplMAsBbb73VIwwgvToNbx2EI/rqJLzVCGerhb8imGcPCR8zCqm/Aq4+6nWYL9SrxcpqZ3xYCYo4wTuPPSq85x+xzeRUA0lPLb4kZ6mFNYdGRgbY0TNJ03LH0CCXDdlJVb4H40tWqks0AtmScyNnHzHwraBp0Yt/z7+t3BXP+ibeZHtSaE7IV60C/gcxFsrrzDN0RHZyHkRrGngJyhYBAA2zdbTVgiLRwaaBLyNpyWI7W1Ikv/r3/NtiivjcOBp4bFcoX3zBBNhCCDxnMHcNEJIQcGCvaBDxtdECQE8AVH5cmOngitVb2IBS+ma+roqtt+7WkpdQRcxpFOpaIjpfE0ZkD2tefEGqL6mErDXYCXg0yAUNnpcSGxx5hekmMWBNXcZXm+BmEKvbV/+aaYTJqy5seWGYgpOAbcnhOuerwnIpgw9gmx7OzeKD+JCHpRKkEXzyKoM//Z5pg2auGQ23CzUQqz1X8kMXihf9iomVKa9OwY+Wre8Bkf7I836L5PnQwEFrITJD9v+rC2ZE4603jVnppTReVRIdbPsJTjStXkoj+nzNddnHNpyijeD8KRoQGi+5LF2IT0IBqxKmWFUtvkQs/p+BxNeCamH+HVsqAZXvZlnCbyZRAphKfA2xsCWpWFryBRUkS7WIOkk+eW1JRb5fgoOWWhxpYVnyRjU2AbkqAPKXTryO6bLYY7c0Ub7Sta33DaW//fZQzgktix3furMCmducqAgNDWWGv3UxMqJtUUyRsBfX4mS1wL/vgaXbWI94UVVya19aw0qs+wC8jWPwGKT6BiSUB0AibQclqDbwDbCIgC1yiFNDhg3nQW3+Z5Vle/6HhZn1z+cNUQ16u+zXr0o9qGxNX+U0trAW6/Y8l9Q09HTDs0pugJfSDZQSv+2OBmDnwGxZ0BCOmi1Hww9cxrGBfbDUeHnlmqP0+hZuFO4NJr7c9HDhR1pFTNBwQqWAstgowlspSqrQ0TVg37YJ/qcv8oanBCgvCd/bcUTVb2/ozl4SfakgzpKv3kWu4rmkBKd0yykqjtfT4L8zMJG50GjA5V6VXh0jEYvcXcQRKu6cyo19zCwJRL0NW4vX1gTAYhhylSwxr0uYalEqERVbhNO3+P6EEgyUitqcr+Zf+D9eg/M/WPojNLgwdbwPhLappsWD0pzqSYZk769taOqcuiMQA+FLoi/wnvuybn33vO2V/pInWUozoVEJ5e63mV75oWpNI9NFUR/lVE0of4gTFaj4kskSRIl1+7Vx5ztTX2OYzoiGhPgHc5GiwkCub2hotux8A0rYMv2Iso3xzUr9g7ruQo/K9EVG5eOaGw0uHaUDezU0El/0pVcdhbwq5YbbQgl8J9umWF0GbLI0/XJUy9xoiExBluc48CG3HPKGIz63oBugpR5veLoOjVkGSckI/ZokPbwmClCY/6Y7bW40KmF00iOJDDisaWjEFbAQS1vTJHQf2mRtfuLADLV8tfWmSZDmGZHteL/YOzpLGlqRdZ7HPFjBSd54tng7tsjAA5Ziz/mVKwrNkoaJFp1mkWJ5x3CpX6IBgYtBWKWeBXIxXUU0rBnSkOALxe0NBBmFfVg4o4GbOmVCbxeGTOGmniQuqvIPbCzIr9QeM6QBKup6dmM7Ysd8c0YjYjUHS5ssJZbiCMRe5Qms3Da0mO7sA5obDfH7tU13Q8jbmUrSLHRoCAOcUaPaJsLeJniAOYXUrvhSt15Ttwm0Qn1+62puNIS8btdN10HY0GDlOvLAcMDWk5WJvW1ATP9zivI9/2zqKKUp++K8ToYb/J9oAIq9pTC34pP1nXvQ0LA1NVJUv2Bumut54MCCb9D0h9Mg2Y2tg9nR6PHqsHmgSvYUHoeA/DnR0BFyEya8qIP1cUODLMIsMxaKEQkavlWVVNrDbVHHUw9fi+bOY5D1C5snFLaiqM7VM6GByU5RR5nQpKbhsbwElDgIjDyNDY+FVHkwb4iHPzkuyS2yPwagZetT1R745zxxGfh+ddFbaNyaDDy42NGnzhuy5vK6Vk29YbsqpJaagswiD+s2U2OIHho3QAJebR/ve9HacqjPq4xSTDRSBMdq0DgNYt5g80TtdBMNS21pzAGkfQAeooGIJKHO7j1i+/7fd8NPOT82U9ouQq0DNmhvSu1pMseeekF9lTgGUuXrm2iglsIxBxjtI/KhPTe8hY+GdjjI+hiz181SlW7boXNbsGW3l1QvnqK0MgPZqGMCRBCELkrGm2j4P/pcjDlAK3+OKAebn+pOYa+iIUwMt+sbTE+KI727LHv0cR6JC0V9VU7DMoWpOZdaHHC6R7aesWsl4DPyRnRaF+BTLzD22jdf4saH8TCNjBhNfZQst6YG86FRCWVBEX58edHJc6fqjnOEND0NIkyM7hWNs14muVuQYWDKo0MN90xx8/pkzTnnRKOpN6x4FXYziKxk8bHunpyG4511o6uLUx8kPlrmP2viB40P08iMk1iy+dHgcrrtJhGRcAwem5gGK84ecQz2hTAHdh6jKrlDXcZXFbtQnvRkzZIG2ybtBli+W++PjYZJaeAguFD8s+B8HYCtnvsIImWwoTgsEuen1GdJI0aoXa0Kz4R/WDEljcS7GIVgk0s1NLHPVvHd0oV1b+vKXATrk7JuljQIWrU3yIGlhof7Nh0Nys2GS3cy6vGvGBea6Jif5V7nmMkM/V+oNyDsPIdMUZRjsqehIZ5qt8c76fVZ9crl9VlxX5xPqdvlyZHzpGG3n7fao3Ko7yahMeRuynqf9Tjp2cBrn9tLK0yMxWlumxkNQmWRC/RO5Yjb/s5JaBC739vr9dUDUt8cAaK40m6vPYJM9Zrjq8hqmBUNhvwPZCqiJSn3R9JOQcOx+y2FeKCVlPe3aDXlZuPjC2BR5TZJ2qzLDZmT9UfLL5RXXbBEkiz+/7Iw7ffhjhEWtXf/+B0Mg5FxNun1FEvnFv0VLRs3Oq/C+BMYi0RNTuPOQJocxYB2X7W39+vw5ZIejKcibjCUxFN3YUeYugN3/EbjA8vhobHisWbI9DUayTI8atlXi3W0/jnALEenbZnzdu2YHcm9NKpJ3ioTo/8JTtTF0PONIaBD96CJEh35QFqG29TinIYkRvFcpRG3H8tRMUXfdz3HiIykcXesoaBBldMIiM4e4CKDDpU2qoYGRyOonj4WBoZVwsy6hRsXAO7NvU1j2nF3GqY2L6+fSwNc1XCvRDiX6NQ52BW20ZXO+9yj7sj6POTlYlOD+R91JPdTa/HxrXACype+G7PnnTQknstX12b1wejq3XDRYKcZP3+AQmnUM1nq8ddJ23E2bSpgC/RdukZ25cm6jwYGjTcOro2Fzszrt1Fxh7cTBaHNmMKKMCdtmeIzi6cSdUfkpN4OBUPlyZ15I1jp1wuQS570M11vmUT2aoSv5Kx/EWZF4xD5ablDAQ1jaSRaW95CzpqviZa0MwD52SleHL922rmsfa44TeOfpaRz21mzMos/neMevU2f1cfWPOlcmSENYZX3Z/WxNNCiLddtLXRGTtHWjsed/M5za6wXPXLNjlPrs7hwvcG2yUnBOEcaGJT+En40jf5NuxYNrF6akiLv0Aj6feZup8XsXzIdexKSfKHz086RxuDvn4BGN2+sLuwhd/NGv4vxfhohls5/yf+IxnGyn6/HaRxK0vtprMWI3mPSMJ5bm+rpeQM1xfQgjW/R9LpKI2i6zgdpOG5PQrikTWDsjq6Rg/4/NPBx1SCN/SgaRhNBMkwjuJiQOjVRLvN/dZOarDebylk/DQ3c8/0mzYRG9baDazTSR2l0ZIm54emY/o0n+qZO9DQadaBiPw0MSZrWZoEFK0L6aah6WpctQzTkNE2q68XVnANjaJQ0KnEPDdf70ajg57x1wP0BkX00sLT4Nj8P9ebtNLhFUZ1mgMZWlj1RVGBmfmydXhoUxVlYWaZDNJRY9jzheQvNDYyiQVbuYi3CtS7RWLW96NfPdY/b/ZJ680bmNwH1QrfTcPPKpBiiwe9aXN/fT7STcB+NgN97WmWOQRq8rNuKDIaqYe9j8kbBr6/35I2HBs3Qu0fR99II5PMxsVfVCgcSL4UYpvFpbhEFMULfQSJKoYeGzQ6l8iANFUMVNoeQBeNoLPV0Nare+D310nBzXnsdHHo304jQxhQ3d4gGb/yTuvVPKwu5L2/wfE+rhWt5YyOSu1l1EtIvnGWJOrMY9V4amlINPal1Mw2PV2Q76Uq9QWncjIGt+i96aDCUs03VFTtEo8ipUY2pdL1OQkboX6ABG7PYnsyIdFXHk4kx9zETzSXUmNDnNHTbdpuYrVBs7GtTyQtbNFII6Gm99yUasd2MOdeqnf4cDV6THb/ebW9E651f37tBe6OyEa7ZG5/rrd9L4+eKycWEDOifoIHhZ6bD+z0jG9S4RgZpVHfwGg3eiKxjRwZpqOxyQvr1T9Bo634aKWru8SCNqjC7QkMiCNUBQUM0Gk/gmwZcugnRYdarCXy4odlfb1xNSL/+RzQANd2mbRr4Php2EyX4pjHubBduwuG+d/PGpfPl12jozaoujYujEN404OJNOJgsbRqSii70d/vXaMhNHMVJ3igunGsUjcbxM08aRn+A5gM0DhOJdvJGK2akpc5DfoEGawq9Lo3o4rlGJJYs64lCZkkjWK56f8MDNPAlGiN0qSe2OZU7FNc7XppuV5mtpoGp7hyljxrGFjstTZKkAw0MDPWH8EwQpTABjYMmouHTrGoWNHlDa/vER11hd6vb/apaJdWX37vX1DEjI/RsGlj9LooPCf/kjXZBNxg0f1An/m6CJHVGYSr9Q7omoPE9MxrC6wXez9im09v/4CRt90mM35BIJArQdILoNqNHgXFz3ij7zpWuJymkE4vnh2xeHnWC7CX6KoXbTuuvusbScPR+3fjw5AOnmmLOVwxYqt6uMxcaEqgK+soOEFh/B6L1S/Oov0QzocGbUTpU8xpaV3TRdv4rmguNMONtquVqhCZ5sd5MNRMamBsYI2eZfGy8+Lw1ExqgLF475+c89Boa540avFklqHdrS3+aRt4/acETdcmcygu0VwxdzGfWxSEdJ30X+tM0XvOWwctCapK6n2h1aog729A/GiB/mkY1kOP3dTElTUnFvJMx2S6D6DiW/G/TmI9as0x263M3ArCfMa/hW/36oaFtOhPFChrGYdDymwaXZqSpYTnPrGd+aGSoU1aJ8VjbQ3zbmwYXy31dJtO4znvUsje6k/csbN0/Tjv5plFJTIlYMLe0FxsH4rKeiumYVaTTAYW3q0Vj05kmimXZz9TqbxqVFgxLm0iBJVNN5tUDPiX90IMb7xD6DOJH3jncouH2d+2/aVQSeWMdGWKU8zZZrTf1yCzaSEV724ks8sAbKVs09Ly3fnrTqGQzwIJGCGDSgjpVWPCPiZwBdGzm29Wauy3v751706ikqVhKaQYGBgNk+6Hp9S+KIM25qlj/yz7cGyRMaALj5iW76/z2KJ2/eeGtJ2gs5Tm51t5666233nrrrbfeeuutt956VLjz5wXXx/ifMDXrKTmkG2atv0dS7QNJb4zvn0qWlore34tvYpyTMFRvkCRP9RhhMJgElgTq+VsPf0WeFOQEw+O9aM+WGOfJE2rIT8wbEpRAPvx91po29heFpRKM1WYLbPBFTnNQifF6gyy1eOZF+Nkxi2wHzt6K9yvKAjA08ZqrlzwMt2gpRptTFcInXgPTAthG5hdyh15s9TTJnEYGrvxP0IhBfS4NwFvITKP0eU585mX6pPpgfLkroLMvqUKwvt0ltfrHET8uDJ4KLLdk0vN61merBInkGNIH3ln9O+JZmEQEnLsnWx0lq54XxHgkDuUBsTqQ/kUtultUJ3Hw3XiP6/By2JcZYFLrc8Yiwu7DD/WQ/wfY/gcKX7H6M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download.png"/>
          <p:cNvPicPr>
            <a:picLocks noChangeAspect="1"/>
          </p:cNvPicPr>
          <p:nvPr/>
        </p:nvPicPr>
        <p:blipFill>
          <a:blip r:embed="rId2"/>
          <a:stretch>
            <a:fillRect/>
          </a:stretch>
        </p:blipFill>
        <p:spPr>
          <a:xfrm>
            <a:off x="0" y="1066800"/>
            <a:ext cx="9144000" cy="4572000"/>
          </a:xfrm>
          <a:prstGeom prst="rect">
            <a:avLst/>
          </a:prstGeo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534400" cy="5791200"/>
          </a:xfrm>
        </p:spPr>
        <p:txBody>
          <a:bodyPr>
            <a:normAutofit fontScale="70000" lnSpcReduction="20000"/>
          </a:bodyPr>
          <a:lstStyle/>
          <a:p>
            <a:r>
              <a:rPr lang="en-US" dirty="0" smtClean="0"/>
              <a:t>In Fig. 2-1(a) we see a computer multiprogramming four programs in memory.</a:t>
            </a:r>
          </a:p>
          <a:p>
            <a:endParaRPr lang="en-US" dirty="0" smtClean="0"/>
          </a:p>
          <a:p>
            <a:r>
              <a:rPr lang="en-US" dirty="0" smtClean="0"/>
              <a:t>In Fig. 2-1(b) we see four processes, each with its own flow of control (i.e., its own logical program counter), and each one running independently of the other ones.</a:t>
            </a:r>
          </a:p>
          <a:p>
            <a:endParaRPr lang="en-US" dirty="0" smtClean="0"/>
          </a:p>
          <a:p>
            <a:r>
              <a:rPr lang="en-US" dirty="0" smtClean="0"/>
              <a:t>Of course, there is only one physical program counter, so when each process runs, its logical program counter is loaded into the real program counter.</a:t>
            </a:r>
          </a:p>
          <a:p>
            <a:endParaRPr lang="en-US" dirty="0" smtClean="0"/>
          </a:p>
          <a:p>
            <a:r>
              <a:rPr lang="en-US" dirty="0" smtClean="0"/>
              <a:t>When it is finished (for the time being), the physical program counter is saved in the process' stored logical program counter in memory.</a:t>
            </a:r>
          </a:p>
          <a:p>
            <a:endParaRPr lang="en-US" dirty="0" smtClean="0"/>
          </a:p>
          <a:p>
            <a:r>
              <a:rPr lang="en-US" dirty="0" smtClean="0"/>
              <a:t>In Fig. 2-1(c) we see that viewed over a long enough time interval, all the processes have made progress, but at any given instant only one process is actually running.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2.1.2 Process Creation</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There are four principal events that cause processes to be created:</a:t>
            </a:r>
          </a:p>
          <a:p>
            <a:endParaRPr lang="en-US" dirty="0" smtClean="0"/>
          </a:p>
          <a:p>
            <a:pPr>
              <a:buNone/>
            </a:pPr>
            <a:r>
              <a:rPr lang="en-US" dirty="0" smtClean="0"/>
              <a:t>1. System initialization.</a:t>
            </a:r>
          </a:p>
          <a:p>
            <a:pPr>
              <a:buNone/>
            </a:pPr>
            <a:r>
              <a:rPr lang="en-US" dirty="0" smtClean="0"/>
              <a:t>2. Execution of a process creation system call by a running process.</a:t>
            </a:r>
          </a:p>
          <a:p>
            <a:pPr>
              <a:buNone/>
            </a:pPr>
            <a:r>
              <a:rPr lang="en-US" dirty="0" smtClean="0"/>
              <a:t>3. A user request to create a new process.</a:t>
            </a:r>
          </a:p>
          <a:p>
            <a:pPr>
              <a:buNone/>
            </a:pPr>
            <a:r>
              <a:rPr lang="en-US" dirty="0" smtClean="0"/>
              <a:t>4. Initiation of a batch job.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839200" cy="6248400"/>
          </a:xfrm>
        </p:spPr>
        <p:txBody>
          <a:bodyPr>
            <a:normAutofit fontScale="62500" lnSpcReduction="20000"/>
          </a:bodyPr>
          <a:lstStyle/>
          <a:p>
            <a:r>
              <a:rPr lang="en-US" dirty="0" smtClean="0"/>
              <a:t>When an operating system is booted, typically several processes are created.</a:t>
            </a:r>
          </a:p>
          <a:p>
            <a:endParaRPr lang="en-US" dirty="0" smtClean="0"/>
          </a:p>
          <a:p>
            <a:r>
              <a:rPr lang="en-US" dirty="0" smtClean="0"/>
              <a:t>Some of these are foreground processes, that is, processes that interact with (human) users and perform work for them.</a:t>
            </a:r>
          </a:p>
          <a:p>
            <a:endParaRPr lang="en-US" dirty="0" smtClean="0"/>
          </a:p>
          <a:p>
            <a:r>
              <a:rPr lang="en-US" dirty="0" smtClean="0"/>
              <a:t>Others are background processes, which are not associated with particular users, but instead have some specific function.</a:t>
            </a:r>
          </a:p>
          <a:p>
            <a:endParaRPr lang="en-US" dirty="0" smtClean="0"/>
          </a:p>
          <a:p>
            <a:r>
              <a:rPr lang="en-US" dirty="0" smtClean="0"/>
              <a:t>For example, one background process may be designed to accept incoming e-mail, sleeping most of the day but suddenly springing to life when incoming e-mail arrives.</a:t>
            </a:r>
          </a:p>
          <a:p>
            <a:endParaRPr lang="en-US" dirty="0" smtClean="0"/>
          </a:p>
          <a:p>
            <a:r>
              <a:rPr lang="en-US" dirty="0" smtClean="0"/>
              <a:t>Another background process may be designed to accept incoming requests for Web pages hosted on that machine, waking up when a request arrives to service the request.</a:t>
            </a:r>
          </a:p>
          <a:p>
            <a:endParaRPr lang="en-US" dirty="0" smtClean="0"/>
          </a:p>
          <a:p>
            <a:r>
              <a:rPr lang="en-US" dirty="0" smtClean="0"/>
              <a:t>Processes that stay in the background to handle some activity such as e-mail, Web pages, news, printing, and so on are called daemons.</a:t>
            </a:r>
          </a:p>
          <a:p>
            <a:endParaRPr lang="en-US" dirty="0" smtClean="0"/>
          </a:p>
          <a:p>
            <a:r>
              <a:rPr lang="en-US" dirty="0" smtClean="0"/>
              <a:t>Large systems commonly have dozens of them.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wipe(down)">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55000" lnSpcReduction="20000"/>
          </a:bodyPr>
          <a:lstStyle/>
          <a:p>
            <a:r>
              <a:rPr lang="en-US" dirty="0" smtClean="0"/>
              <a:t>In addition to the processes created at boot time, new processes can be created afterward as well.</a:t>
            </a:r>
          </a:p>
          <a:p>
            <a:endParaRPr lang="en-US" dirty="0" smtClean="0"/>
          </a:p>
          <a:p>
            <a:r>
              <a:rPr lang="en-US" dirty="0" smtClean="0"/>
              <a:t>Often a running process will issue system calls to create one or more new processes to help it do its job.</a:t>
            </a:r>
          </a:p>
          <a:p>
            <a:endParaRPr lang="en-US" dirty="0" smtClean="0"/>
          </a:p>
          <a:p>
            <a:r>
              <a:rPr lang="en-US" dirty="0" smtClean="0"/>
              <a:t>For example, if a large amount of data is being fetched over a network for subsequent processing, it may be convenient to create one process to fetch the data and put them in a shared buffer while a second process removes the data items and processes them.</a:t>
            </a:r>
          </a:p>
          <a:p>
            <a:endParaRPr lang="en-US" dirty="0" smtClean="0"/>
          </a:p>
          <a:p>
            <a:r>
              <a:rPr lang="en-US" dirty="0" smtClean="0"/>
              <a:t>In interactive systems, users can start a program by typing a command or (double) clicking an icon.</a:t>
            </a:r>
          </a:p>
          <a:p>
            <a:endParaRPr lang="en-US" dirty="0" smtClean="0"/>
          </a:p>
          <a:p>
            <a:r>
              <a:rPr lang="en-US" dirty="0" smtClean="0"/>
              <a:t>Taking either of these actions starts a new process and runs the selected program in it.</a:t>
            </a:r>
          </a:p>
          <a:p>
            <a:endParaRPr lang="en-US" dirty="0" smtClean="0"/>
          </a:p>
          <a:p>
            <a:r>
              <a:rPr lang="en-US" dirty="0" smtClean="0"/>
              <a:t>In command-based UNIX systems running X, the new process takes over the window in which it was started.</a:t>
            </a:r>
          </a:p>
          <a:p>
            <a:endParaRPr lang="en-US" dirty="0" smtClean="0"/>
          </a:p>
          <a:p>
            <a:r>
              <a:rPr lang="en-US" dirty="0" smtClean="0"/>
              <a:t>In Microsoft Windows, when a process is started it does not have a window, but it can create one (or more) and most do.</a:t>
            </a:r>
          </a:p>
          <a:p>
            <a:endParaRPr lang="en-US" dirty="0" smtClean="0"/>
          </a:p>
          <a:p>
            <a:r>
              <a:rPr lang="en-US" dirty="0" smtClean="0"/>
              <a:t>In both systems, users may have multiple windows open at once, each running some process.</a:t>
            </a:r>
          </a:p>
          <a:p>
            <a:endParaRPr lang="en-US" dirty="0" smtClean="0"/>
          </a:p>
          <a:p>
            <a:r>
              <a:rPr lang="en-US" dirty="0" smtClean="0"/>
              <a:t>Using the mouse, the user can select a window and interact with the process, for example, providing input when needed.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 calcmode="lin" valueType="num">
                                      <p:cBhvr additive="base">
                                        <p:cTn id="5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915400" cy="6400800"/>
          </a:xfrm>
        </p:spPr>
        <p:txBody>
          <a:bodyPr>
            <a:normAutofit fontScale="85000" lnSpcReduction="20000"/>
          </a:bodyPr>
          <a:lstStyle/>
          <a:p>
            <a:r>
              <a:rPr lang="en-US" dirty="0" smtClean="0"/>
              <a:t>In UNIX, there is only one system call to create a new process: fork.</a:t>
            </a:r>
          </a:p>
          <a:p>
            <a:endParaRPr lang="en-US" dirty="0"/>
          </a:p>
          <a:p>
            <a:r>
              <a:rPr lang="en-US" dirty="0" smtClean="0"/>
              <a:t>This call creates an exact clone of the calling process.</a:t>
            </a:r>
          </a:p>
          <a:p>
            <a:endParaRPr lang="en-US" dirty="0"/>
          </a:p>
          <a:p>
            <a:r>
              <a:rPr lang="en-US" dirty="0" smtClean="0"/>
              <a:t>After the fork, the two processes, the parent and the child, have the same memory image, the same environment strings, and the same open files.</a:t>
            </a:r>
          </a:p>
          <a:p>
            <a:endParaRPr lang="en-US" dirty="0"/>
          </a:p>
          <a:p>
            <a:r>
              <a:rPr lang="en-US" dirty="0" smtClean="0"/>
              <a:t>Usually, the child process then executes </a:t>
            </a:r>
            <a:r>
              <a:rPr lang="en-US" dirty="0" err="1" smtClean="0"/>
              <a:t>execve</a:t>
            </a:r>
            <a:r>
              <a:rPr lang="en-US" dirty="0" smtClean="0"/>
              <a:t> or a similar system call to change its memory image and run a new program.</a:t>
            </a:r>
          </a:p>
          <a:p>
            <a:endParaRPr lang="en-US" dirty="0"/>
          </a:p>
          <a:p>
            <a:r>
              <a:rPr lang="en-US" dirty="0" smtClean="0"/>
              <a:t>For example, when a user types a command, say, </a:t>
            </a:r>
            <a:r>
              <a:rPr lang="en-US" i="1" dirty="0" smtClean="0"/>
              <a:t>sort, to the shell, the </a:t>
            </a:r>
            <a:r>
              <a:rPr lang="en-US" dirty="0" smtClean="0"/>
              <a:t>shell forks off a child process and the child executes </a:t>
            </a:r>
            <a:r>
              <a:rPr lang="en-US" i="1" dirty="0" smtClean="0"/>
              <a:t>sort.</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2" y="26894"/>
            <a:ext cx="9139518" cy="6907306"/>
          </a:xfrm>
        </p:spPr>
        <p:txBody>
          <a:bodyPr>
            <a:normAutofit fontScale="70000" lnSpcReduction="20000"/>
          </a:bodyPr>
          <a:lstStyle/>
          <a:p>
            <a:r>
              <a:rPr lang="en-US" dirty="0" smtClean="0"/>
              <a:t>The last situation in which processes are created applies only to the batch systems found on large mainframes.</a:t>
            </a:r>
          </a:p>
          <a:p>
            <a:endParaRPr lang="en-US" dirty="0"/>
          </a:p>
          <a:p>
            <a:r>
              <a:rPr lang="en-US" dirty="0" smtClean="0"/>
              <a:t>Here users can submit batch jobs to the system.</a:t>
            </a:r>
          </a:p>
          <a:p>
            <a:endParaRPr lang="en-US" dirty="0" smtClean="0"/>
          </a:p>
          <a:p>
            <a:r>
              <a:rPr lang="en-US" dirty="0" smtClean="0"/>
              <a:t>When the operating system decides that it has the resources to run another job, it creates a new process and runs the next job from the input queue in it.</a:t>
            </a:r>
          </a:p>
          <a:p>
            <a:endParaRPr lang="en-US" dirty="0" smtClean="0"/>
          </a:p>
          <a:p>
            <a:r>
              <a:rPr lang="en-US" dirty="0" smtClean="0"/>
              <a:t>Technically, in all these cases, a new process is created by having an existing process execute a process creation system call.</a:t>
            </a:r>
          </a:p>
          <a:p>
            <a:endParaRPr lang="en-US" dirty="0"/>
          </a:p>
          <a:p>
            <a:r>
              <a:rPr lang="en-US" dirty="0" smtClean="0"/>
              <a:t>That process may be a running user process, a system process invoked from the keyboard or mouse, or a batch manager process.</a:t>
            </a:r>
          </a:p>
          <a:p>
            <a:endParaRPr lang="en-US" dirty="0"/>
          </a:p>
          <a:p>
            <a:r>
              <a:rPr lang="en-US" dirty="0" smtClean="0"/>
              <a:t>What that process does is execute a system call to create the new process.</a:t>
            </a:r>
          </a:p>
          <a:p>
            <a:endParaRPr lang="en-US" dirty="0"/>
          </a:p>
          <a:p>
            <a:r>
              <a:rPr lang="en-US" dirty="0" smtClean="0"/>
              <a:t>This system call tells the operating system to create a new process and indicates, directly or indirectly, which program to run in 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dirty="0">
                <a:solidFill>
                  <a:srgbClr val="FF0000"/>
                </a:solidFill>
              </a:rPr>
              <a:t>History of Operating Systems </a:t>
            </a:r>
          </a:p>
        </p:txBody>
      </p:sp>
      <p:sp>
        <p:nvSpPr>
          <p:cNvPr id="10243" name="Rectangle 3"/>
          <p:cNvSpPr>
            <a:spLocks noGrp="1" noChangeArrowheads="1"/>
          </p:cNvSpPr>
          <p:nvPr>
            <p:ph type="body" idx="1"/>
          </p:nvPr>
        </p:nvSpPr>
        <p:spPr>
          <a:xfrm>
            <a:off x="590550" y="1428750"/>
            <a:ext cx="7772400" cy="4114800"/>
          </a:xfrm>
        </p:spPr>
        <p:txBody>
          <a:bodyPr/>
          <a:lstStyle/>
          <a:p>
            <a:pPr>
              <a:lnSpc>
                <a:spcPct val="90000"/>
              </a:lnSpc>
            </a:pPr>
            <a:r>
              <a:rPr lang="en-US">
                <a:solidFill>
                  <a:srgbClr val="6699FF"/>
                </a:solidFill>
              </a:rPr>
              <a:t>First generation 1945 - 1955</a:t>
            </a:r>
          </a:p>
          <a:p>
            <a:pPr lvl="1">
              <a:lnSpc>
                <a:spcPct val="90000"/>
              </a:lnSpc>
            </a:pPr>
            <a:r>
              <a:rPr lang="en-US"/>
              <a:t>vacuum tubes, plug boards</a:t>
            </a:r>
          </a:p>
          <a:p>
            <a:pPr>
              <a:lnSpc>
                <a:spcPct val="90000"/>
              </a:lnSpc>
            </a:pPr>
            <a:r>
              <a:rPr lang="en-US">
                <a:solidFill>
                  <a:srgbClr val="6699FF"/>
                </a:solidFill>
              </a:rPr>
              <a:t>Second generation 1955 - 1965</a:t>
            </a:r>
          </a:p>
          <a:p>
            <a:pPr lvl="1">
              <a:lnSpc>
                <a:spcPct val="90000"/>
              </a:lnSpc>
            </a:pPr>
            <a:r>
              <a:rPr lang="en-US"/>
              <a:t>transistors, batch systems</a:t>
            </a:r>
          </a:p>
          <a:p>
            <a:pPr>
              <a:lnSpc>
                <a:spcPct val="90000"/>
              </a:lnSpc>
            </a:pPr>
            <a:r>
              <a:rPr lang="en-US">
                <a:solidFill>
                  <a:srgbClr val="6699FF"/>
                </a:solidFill>
              </a:rPr>
              <a:t>Third generation  1965 – 1980</a:t>
            </a:r>
          </a:p>
          <a:p>
            <a:pPr lvl="1">
              <a:lnSpc>
                <a:spcPct val="90000"/>
              </a:lnSpc>
            </a:pPr>
            <a:r>
              <a:rPr lang="en-US"/>
              <a:t>ICs and multiprogramming</a:t>
            </a:r>
          </a:p>
          <a:p>
            <a:pPr>
              <a:lnSpc>
                <a:spcPct val="90000"/>
              </a:lnSpc>
            </a:pPr>
            <a:r>
              <a:rPr lang="en-US">
                <a:solidFill>
                  <a:srgbClr val="6699FF"/>
                </a:solidFill>
              </a:rPr>
              <a:t>Fourth generation 1980 – present</a:t>
            </a:r>
          </a:p>
          <a:p>
            <a:pPr lvl="1">
              <a:lnSpc>
                <a:spcPct val="90000"/>
              </a:lnSpc>
            </a:pPr>
            <a:r>
              <a:rPr lang="en-US"/>
              <a:t>personal computers</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858000"/>
          </a:xfrm>
        </p:spPr>
        <p:txBody>
          <a:bodyPr>
            <a:normAutofit/>
          </a:bodyPr>
          <a:lstStyle/>
          <a:p>
            <a:r>
              <a:rPr lang="en-US" dirty="0" smtClean="0"/>
              <a:t>In Windows, in contrast, a single Win32 function call, </a:t>
            </a:r>
            <a:r>
              <a:rPr lang="en-US" dirty="0" err="1" smtClean="0"/>
              <a:t>CreateProcess</a:t>
            </a:r>
            <a:r>
              <a:rPr lang="en-US" dirty="0" smtClean="0"/>
              <a:t>, handles both process creation and loading the correct program into the new process.</a:t>
            </a:r>
          </a:p>
          <a:p>
            <a:endParaRPr lang="en-US" dirty="0" smtClean="0"/>
          </a:p>
          <a:p>
            <a:r>
              <a:rPr lang="en-US" dirty="0" smtClean="0"/>
              <a:t>In both UNIX and Windows, after a process is created, the parent and child have their own distinct address spaces.</a:t>
            </a:r>
          </a:p>
          <a:p>
            <a:endParaRPr lang="en-US" dirty="0"/>
          </a:p>
          <a:p>
            <a:r>
              <a:rPr lang="en-US" dirty="0" smtClean="0"/>
              <a:t>If either process changes a word in its address space, the change is not visible to the other process.</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C00000"/>
                </a:solidFill>
              </a:rPr>
              <a:t>2.1.3 Process Termination</a:t>
            </a:r>
            <a:endParaRPr lang="en-US" dirty="0">
              <a:solidFill>
                <a:srgbClr val="C00000"/>
              </a:solidFill>
            </a:endParaRPr>
          </a:p>
        </p:txBody>
      </p:sp>
      <p:sp>
        <p:nvSpPr>
          <p:cNvPr id="3" name="Content Placeholder 2"/>
          <p:cNvSpPr>
            <a:spLocks noGrp="1"/>
          </p:cNvSpPr>
          <p:nvPr>
            <p:ph idx="1"/>
          </p:nvPr>
        </p:nvSpPr>
        <p:spPr>
          <a:xfrm>
            <a:off x="228600" y="990600"/>
            <a:ext cx="8763000" cy="5867400"/>
          </a:xfrm>
        </p:spPr>
        <p:txBody>
          <a:bodyPr>
            <a:normAutofit fontScale="92500"/>
          </a:bodyPr>
          <a:lstStyle/>
          <a:p>
            <a:r>
              <a:rPr lang="en-US" dirty="0" smtClean="0"/>
              <a:t>After a process has been created, it starts running and does whatever its job is.</a:t>
            </a:r>
          </a:p>
          <a:p>
            <a:endParaRPr lang="en-US" dirty="0" smtClean="0"/>
          </a:p>
          <a:p>
            <a:r>
              <a:rPr lang="en-US" dirty="0" smtClean="0"/>
              <a:t>However, nothing lasts forever, not even processes. Sooner or later the new process will terminate, usually due to one of the following conditions:</a:t>
            </a:r>
          </a:p>
          <a:p>
            <a:endParaRPr lang="en-US" dirty="0" smtClean="0"/>
          </a:p>
          <a:p>
            <a:pPr marL="0" indent="0">
              <a:buNone/>
            </a:pPr>
            <a:r>
              <a:rPr lang="en-US" dirty="0" smtClean="0"/>
              <a:t>1. Normal exit (voluntary).</a:t>
            </a:r>
          </a:p>
          <a:p>
            <a:pPr marL="0" indent="0">
              <a:buNone/>
            </a:pPr>
            <a:r>
              <a:rPr lang="en-US" dirty="0" smtClean="0"/>
              <a:t>2. Error exit (voluntary).</a:t>
            </a:r>
          </a:p>
          <a:p>
            <a:pPr marL="0" indent="0">
              <a:buNone/>
            </a:pPr>
            <a:r>
              <a:rPr lang="en-US" dirty="0" smtClean="0"/>
              <a:t>3. Fatal error (involuntary).</a:t>
            </a:r>
          </a:p>
          <a:p>
            <a:pPr marL="0" indent="0">
              <a:buNone/>
            </a:pPr>
            <a:r>
              <a:rPr lang="en-US" dirty="0" smtClean="0"/>
              <a:t>4. Killed by another process (involuntary).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7162800"/>
          </a:xfrm>
        </p:spPr>
        <p:txBody>
          <a:bodyPr>
            <a:normAutofit fontScale="77500" lnSpcReduction="20000"/>
          </a:bodyPr>
          <a:lstStyle/>
          <a:p>
            <a:r>
              <a:rPr lang="en-US" dirty="0" smtClean="0"/>
              <a:t>Most processes terminate because they have done their work.</a:t>
            </a:r>
          </a:p>
          <a:p>
            <a:endParaRPr lang="en-US" dirty="0"/>
          </a:p>
          <a:p>
            <a:r>
              <a:rPr lang="en-US" dirty="0" smtClean="0"/>
              <a:t>When a compiler has compiled the program given to it, the compiler executes a system call to tell the operating system that it is finished.</a:t>
            </a:r>
          </a:p>
          <a:p>
            <a:endParaRPr lang="en-US" dirty="0"/>
          </a:p>
          <a:p>
            <a:r>
              <a:rPr lang="en-US" dirty="0" smtClean="0"/>
              <a:t>This call is exit in UNIX and </a:t>
            </a:r>
            <a:r>
              <a:rPr lang="en-US" dirty="0" err="1" smtClean="0"/>
              <a:t>ExitProcess</a:t>
            </a:r>
            <a:r>
              <a:rPr lang="en-US" dirty="0"/>
              <a:t> </a:t>
            </a:r>
            <a:r>
              <a:rPr lang="en-US" dirty="0" smtClean="0"/>
              <a:t>in Windows.</a:t>
            </a:r>
          </a:p>
          <a:p>
            <a:endParaRPr lang="en-US" dirty="0" smtClean="0"/>
          </a:p>
          <a:p>
            <a:r>
              <a:rPr lang="en-US" dirty="0" smtClean="0"/>
              <a:t>The second reason for termination is that the process discovers a fatal error.</a:t>
            </a:r>
          </a:p>
          <a:p>
            <a:endParaRPr lang="en-US" dirty="0" smtClean="0"/>
          </a:p>
          <a:p>
            <a:r>
              <a:rPr lang="en-US" dirty="0" smtClean="0"/>
              <a:t>For example, if a user types the command</a:t>
            </a:r>
          </a:p>
          <a:p>
            <a:pPr marL="0" indent="0">
              <a:buNone/>
            </a:pPr>
            <a:r>
              <a:rPr lang="en-US" dirty="0"/>
              <a:t>	</a:t>
            </a:r>
            <a:r>
              <a:rPr lang="en-US" dirty="0" smtClean="0"/>
              <a:t>cc </a:t>
            </a:r>
            <a:r>
              <a:rPr lang="en-US" dirty="0" err="1" smtClean="0"/>
              <a:t>foo.c</a:t>
            </a:r>
            <a:endParaRPr lang="en-US" dirty="0" smtClean="0"/>
          </a:p>
          <a:p>
            <a:r>
              <a:rPr lang="en-US" dirty="0" smtClean="0"/>
              <a:t>to compile the program </a:t>
            </a:r>
            <a:r>
              <a:rPr lang="en-US" i="1" dirty="0" err="1" smtClean="0"/>
              <a:t>foo.c</a:t>
            </a:r>
            <a:r>
              <a:rPr lang="en-US" i="1" dirty="0" smtClean="0"/>
              <a:t> and no such file exists, the compiler simply exits.</a:t>
            </a:r>
          </a:p>
          <a:p>
            <a:endParaRPr lang="en-US" i="1" dirty="0" smtClean="0"/>
          </a:p>
          <a:p>
            <a:r>
              <a:rPr lang="en-US" dirty="0" smtClean="0"/>
              <a:t>Screen-oriented interactive processes generally do not exit when given bad parameters. Instead they pop up a dialog box and ask the user to try again.</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67800" cy="6858000"/>
          </a:xfrm>
        </p:spPr>
        <p:txBody>
          <a:bodyPr>
            <a:normAutofit fontScale="85000" lnSpcReduction="20000"/>
          </a:bodyPr>
          <a:lstStyle/>
          <a:p>
            <a:r>
              <a:rPr lang="en-US" dirty="0"/>
              <a:t>The third reason for termination is an error caused by the process, often due to a program bug.</a:t>
            </a:r>
          </a:p>
          <a:p>
            <a:endParaRPr lang="en-US" dirty="0"/>
          </a:p>
          <a:p>
            <a:r>
              <a:rPr lang="en-US" dirty="0"/>
              <a:t>Examples include executing an illegal instruction, referencing nonexistent memory, or dividing by zero.</a:t>
            </a:r>
          </a:p>
          <a:p>
            <a:endParaRPr lang="en-US" dirty="0"/>
          </a:p>
          <a:p>
            <a:r>
              <a:rPr lang="en-US" dirty="0"/>
              <a:t>In some systems (e.g., UNIX), a process can tell the operating system that it wishes to handle certain errors itself, in which case the process is signaled (interrupted) instead of terminated when one of the errors occurs.</a:t>
            </a:r>
          </a:p>
          <a:p>
            <a:endParaRPr lang="en-US" dirty="0"/>
          </a:p>
          <a:p>
            <a:r>
              <a:rPr lang="en-US" dirty="0"/>
              <a:t>The fourth reason a process might terminate is that the process executes a system call telling the operating system to kill some other process.</a:t>
            </a:r>
          </a:p>
          <a:p>
            <a:endParaRPr lang="en-US" dirty="0"/>
          </a:p>
          <a:p>
            <a:r>
              <a:rPr lang="en-US" dirty="0"/>
              <a:t>In UNIX this call is kill. The corresponding Win32 function is </a:t>
            </a:r>
            <a:r>
              <a:rPr lang="en-US" dirty="0" err="1"/>
              <a:t>TerminateProcess</a:t>
            </a:r>
            <a:r>
              <a:rPr lang="en-US" dirty="0"/>
              <a:t>. In both cases, the killer must have the necessary authorization to do in the </a:t>
            </a:r>
            <a:r>
              <a:rPr lang="en-US" dirty="0" err="1"/>
              <a:t>killee</a:t>
            </a:r>
            <a:r>
              <a:rPr lang="en-US" dirty="0"/>
              <a:t>.</a:t>
            </a:r>
          </a:p>
          <a:p>
            <a:endParaRPr lang="en-US" dirty="0"/>
          </a:p>
        </p:txBody>
      </p:sp>
    </p:spTree>
    <p:extLst>
      <p:ext uri="{BB962C8B-B14F-4D97-AF65-F5344CB8AC3E}">
        <p14:creationId xmlns:p14="http://schemas.microsoft.com/office/powerpoint/2010/main" val="262145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639762"/>
          </a:xfrm>
        </p:spPr>
        <p:txBody>
          <a:bodyPr>
            <a:normAutofit fontScale="90000"/>
          </a:bodyPr>
          <a:lstStyle/>
          <a:p>
            <a:r>
              <a:rPr lang="en-US" b="1" dirty="0">
                <a:solidFill>
                  <a:srgbClr val="C00000"/>
                </a:solidFill>
              </a:rPr>
              <a:t>2.1.4 Process Hierarchies</a:t>
            </a:r>
            <a:endParaRPr lang="en-US" dirty="0">
              <a:solidFill>
                <a:srgbClr val="C00000"/>
              </a:solidFill>
            </a:endParaRPr>
          </a:p>
        </p:txBody>
      </p:sp>
      <p:sp>
        <p:nvSpPr>
          <p:cNvPr id="5" name="Content Placeholder 4"/>
          <p:cNvSpPr>
            <a:spLocks noGrp="1"/>
          </p:cNvSpPr>
          <p:nvPr>
            <p:ph idx="1"/>
          </p:nvPr>
        </p:nvSpPr>
        <p:spPr>
          <a:xfrm>
            <a:off x="0" y="990600"/>
            <a:ext cx="9144000" cy="6553200"/>
          </a:xfrm>
        </p:spPr>
        <p:txBody>
          <a:bodyPr>
            <a:normAutofit fontScale="70000" lnSpcReduction="20000"/>
          </a:bodyPr>
          <a:lstStyle/>
          <a:p>
            <a:r>
              <a:rPr lang="en-US" dirty="0"/>
              <a:t>In some systems, when a process creates another process, the parent </a:t>
            </a:r>
            <a:r>
              <a:rPr lang="en-US" dirty="0" smtClean="0"/>
              <a:t>process and </a:t>
            </a:r>
            <a:r>
              <a:rPr lang="en-US" dirty="0"/>
              <a:t>child process continue to be associated in certain </a:t>
            </a:r>
            <a:r>
              <a:rPr lang="en-US" dirty="0" smtClean="0"/>
              <a:t>ways.</a:t>
            </a:r>
          </a:p>
          <a:p>
            <a:endParaRPr lang="en-US" dirty="0" smtClean="0"/>
          </a:p>
          <a:p>
            <a:r>
              <a:rPr lang="en-US" dirty="0" smtClean="0"/>
              <a:t>The </a:t>
            </a:r>
            <a:r>
              <a:rPr lang="en-US" dirty="0"/>
              <a:t>child process </a:t>
            </a:r>
            <a:r>
              <a:rPr lang="en-US" dirty="0" smtClean="0"/>
              <a:t>can itself </a:t>
            </a:r>
            <a:r>
              <a:rPr lang="en-US" dirty="0"/>
              <a:t>create more processes, forming a process hierarchy</a:t>
            </a:r>
            <a:r>
              <a:rPr lang="en-US" dirty="0" smtClean="0"/>
              <a:t>.</a:t>
            </a:r>
          </a:p>
          <a:p>
            <a:endParaRPr lang="en-US" dirty="0" smtClean="0"/>
          </a:p>
          <a:p>
            <a:r>
              <a:rPr lang="en-US" dirty="0"/>
              <a:t>a process has only one parent (but </a:t>
            </a:r>
            <a:r>
              <a:rPr lang="en-US" dirty="0" smtClean="0"/>
              <a:t>zero, one</a:t>
            </a:r>
            <a:r>
              <a:rPr lang="en-US" dirty="0"/>
              <a:t>, two, or more children</a:t>
            </a:r>
            <a:r>
              <a:rPr lang="en-US" dirty="0" smtClean="0"/>
              <a:t>).</a:t>
            </a:r>
          </a:p>
          <a:p>
            <a:endParaRPr lang="en-US" dirty="0" smtClean="0"/>
          </a:p>
          <a:p>
            <a:r>
              <a:rPr lang="en-US" dirty="0"/>
              <a:t>In UNIX, a process and all of its children and further descendants </a:t>
            </a:r>
            <a:r>
              <a:rPr lang="en-US" dirty="0" smtClean="0"/>
              <a:t>together form </a:t>
            </a:r>
            <a:r>
              <a:rPr lang="en-US" dirty="0"/>
              <a:t>a process </a:t>
            </a:r>
            <a:r>
              <a:rPr lang="en-US" dirty="0" smtClean="0"/>
              <a:t>group.</a:t>
            </a:r>
          </a:p>
          <a:p>
            <a:endParaRPr lang="en-US" dirty="0" smtClean="0"/>
          </a:p>
          <a:p>
            <a:r>
              <a:rPr lang="en-US" dirty="0" smtClean="0"/>
              <a:t>When </a:t>
            </a:r>
            <a:r>
              <a:rPr lang="en-US" dirty="0"/>
              <a:t>a user sends a signal from the keyboard, the signal </a:t>
            </a:r>
            <a:r>
              <a:rPr lang="en-US" dirty="0" smtClean="0"/>
              <a:t>is delivered </a:t>
            </a:r>
            <a:r>
              <a:rPr lang="en-US" dirty="0"/>
              <a:t>to all members of the process group currently associated with </a:t>
            </a:r>
            <a:r>
              <a:rPr lang="en-US" dirty="0" smtClean="0"/>
              <a:t>the keyboard.</a:t>
            </a:r>
          </a:p>
          <a:p>
            <a:endParaRPr lang="en-US" dirty="0" smtClean="0"/>
          </a:p>
          <a:p>
            <a:r>
              <a:rPr lang="en-US" dirty="0"/>
              <a:t>Individually, each process can catch the signal, ignore the signal, or take the </a:t>
            </a:r>
            <a:r>
              <a:rPr lang="en-US" dirty="0" smtClean="0"/>
              <a:t>default action</a:t>
            </a:r>
            <a:r>
              <a:rPr lang="en-US" dirty="0"/>
              <a:t>, which is to be killed by the signal.</a:t>
            </a:r>
          </a:p>
        </p:txBody>
      </p:sp>
    </p:spTree>
    <p:extLst>
      <p:ext uri="{BB962C8B-B14F-4D97-AF65-F5344CB8AC3E}">
        <p14:creationId xmlns:p14="http://schemas.microsoft.com/office/powerpoint/2010/main" val="320150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067800" cy="6934200"/>
          </a:xfrm>
        </p:spPr>
        <p:txBody>
          <a:bodyPr>
            <a:normAutofit fontScale="77500" lnSpcReduction="20000"/>
          </a:bodyPr>
          <a:lstStyle/>
          <a:p>
            <a:r>
              <a:rPr lang="en-US" dirty="0"/>
              <a:t>As another example of where the process hierarchy plays a key role, let us </a:t>
            </a:r>
            <a:r>
              <a:rPr lang="en-US" dirty="0" smtClean="0"/>
              <a:t>look at </a:t>
            </a:r>
            <a:r>
              <a:rPr lang="en-US" dirty="0"/>
              <a:t>how UNIX initializes itself when it is started, just after the computer is booted</a:t>
            </a:r>
            <a:r>
              <a:rPr lang="en-US" dirty="0" smtClean="0"/>
              <a:t>.</a:t>
            </a:r>
          </a:p>
          <a:p>
            <a:endParaRPr lang="en-US" dirty="0"/>
          </a:p>
          <a:p>
            <a:r>
              <a:rPr lang="en-US" dirty="0"/>
              <a:t>A special process, called </a:t>
            </a:r>
            <a:r>
              <a:rPr lang="en-US" i="1" dirty="0" err="1"/>
              <a:t>init</a:t>
            </a:r>
            <a:r>
              <a:rPr lang="en-US" dirty="0"/>
              <a:t>, is present in the boot </a:t>
            </a:r>
            <a:r>
              <a:rPr lang="en-US" dirty="0" smtClean="0"/>
              <a:t>image.</a:t>
            </a:r>
          </a:p>
          <a:p>
            <a:endParaRPr lang="en-US" dirty="0" smtClean="0"/>
          </a:p>
          <a:p>
            <a:r>
              <a:rPr lang="en-US" dirty="0" smtClean="0"/>
              <a:t>When </a:t>
            </a:r>
            <a:r>
              <a:rPr lang="en-US" dirty="0"/>
              <a:t>it starts </a:t>
            </a:r>
            <a:r>
              <a:rPr lang="en-US" dirty="0" smtClean="0"/>
              <a:t>running, it </a:t>
            </a:r>
            <a:r>
              <a:rPr lang="en-US" dirty="0"/>
              <a:t>reads a file telling how many terminals there </a:t>
            </a:r>
            <a:r>
              <a:rPr lang="en-US" dirty="0" smtClean="0"/>
              <a:t>are.</a:t>
            </a:r>
          </a:p>
          <a:p>
            <a:endParaRPr lang="en-US" dirty="0"/>
          </a:p>
          <a:p>
            <a:r>
              <a:rPr lang="en-US" dirty="0" smtClean="0"/>
              <a:t>Then </a:t>
            </a:r>
            <a:r>
              <a:rPr lang="en-US" dirty="0"/>
              <a:t>it forks off a new </a:t>
            </a:r>
            <a:r>
              <a:rPr lang="en-US" dirty="0" smtClean="0"/>
              <a:t>process </a:t>
            </a:r>
            <a:r>
              <a:rPr lang="en-US" dirty="0"/>
              <a:t>per terminal. These processes wait for someone to log </a:t>
            </a:r>
            <a:r>
              <a:rPr lang="en-US" dirty="0" smtClean="0"/>
              <a:t>in.</a:t>
            </a:r>
          </a:p>
          <a:p>
            <a:endParaRPr lang="en-US" dirty="0"/>
          </a:p>
          <a:p>
            <a:r>
              <a:rPr lang="en-US" dirty="0" smtClean="0"/>
              <a:t>If </a:t>
            </a:r>
            <a:r>
              <a:rPr lang="en-US" dirty="0"/>
              <a:t>a login is </a:t>
            </a:r>
            <a:r>
              <a:rPr lang="en-US" dirty="0" smtClean="0"/>
              <a:t>successful, the </a:t>
            </a:r>
            <a:r>
              <a:rPr lang="en-US" dirty="0"/>
              <a:t>login process executes a shell to accept </a:t>
            </a:r>
            <a:r>
              <a:rPr lang="en-US" dirty="0" smtClean="0"/>
              <a:t>commands.</a:t>
            </a:r>
          </a:p>
          <a:p>
            <a:endParaRPr lang="en-US" dirty="0"/>
          </a:p>
          <a:p>
            <a:r>
              <a:rPr lang="en-US" dirty="0" smtClean="0"/>
              <a:t>These </a:t>
            </a:r>
            <a:r>
              <a:rPr lang="en-US" dirty="0"/>
              <a:t>commands may </a:t>
            </a:r>
            <a:r>
              <a:rPr lang="en-US" dirty="0" smtClean="0"/>
              <a:t>start up </a:t>
            </a:r>
            <a:r>
              <a:rPr lang="en-US" dirty="0"/>
              <a:t>more processes, and so </a:t>
            </a:r>
            <a:r>
              <a:rPr lang="en-US" dirty="0" smtClean="0"/>
              <a:t>forth.</a:t>
            </a:r>
          </a:p>
          <a:p>
            <a:endParaRPr lang="en-US" dirty="0"/>
          </a:p>
          <a:p>
            <a:r>
              <a:rPr lang="en-US" dirty="0" smtClean="0"/>
              <a:t>Thus</a:t>
            </a:r>
            <a:r>
              <a:rPr lang="en-US" dirty="0"/>
              <a:t>, all the processes in the whole system </a:t>
            </a:r>
            <a:r>
              <a:rPr lang="en-US" dirty="0" smtClean="0"/>
              <a:t>belong to </a:t>
            </a:r>
            <a:r>
              <a:rPr lang="en-US" dirty="0"/>
              <a:t>a single tree, with </a:t>
            </a:r>
            <a:r>
              <a:rPr lang="en-US" i="1" dirty="0" err="1"/>
              <a:t>init</a:t>
            </a:r>
            <a:r>
              <a:rPr lang="en-US" i="1" dirty="0"/>
              <a:t> </a:t>
            </a:r>
            <a:r>
              <a:rPr lang="en-US" dirty="0"/>
              <a:t>at the root.</a:t>
            </a:r>
          </a:p>
        </p:txBody>
      </p:sp>
    </p:spTree>
    <p:extLst>
      <p:ext uri="{BB962C8B-B14F-4D97-AF65-F5344CB8AC3E}">
        <p14:creationId xmlns:p14="http://schemas.microsoft.com/office/powerpoint/2010/main" val="367937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58762"/>
          </a:xfrm>
        </p:spPr>
        <p:txBody>
          <a:bodyPr>
            <a:normAutofit fontScale="90000"/>
          </a:bodyPr>
          <a:lstStyle/>
          <a:p>
            <a:r>
              <a:rPr lang="en-US" b="1" dirty="0">
                <a:solidFill>
                  <a:srgbClr val="C00000"/>
                </a:solidFill>
              </a:rPr>
              <a:t>2.1.5 Process States</a:t>
            </a:r>
            <a:endParaRPr lang="en-US" dirty="0">
              <a:solidFill>
                <a:srgbClr val="C00000"/>
              </a:solidFill>
            </a:endParaRPr>
          </a:p>
        </p:txBody>
      </p:sp>
      <p:sp>
        <p:nvSpPr>
          <p:cNvPr id="3" name="Content Placeholder 2"/>
          <p:cNvSpPr>
            <a:spLocks noGrp="1"/>
          </p:cNvSpPr>
          <p:nvPr>
            <p:ph idx="1"/>
          </p:nvPr>
        </p:nvSpPr>
        <p:spPr>
          <a:xfrm>
            <a:off x="0" y="457200"/>
            <a:ext cx="9144000" cy="6553200"/>
          </a:xfrm>
        </p:spPr>
        <p:txBody>
          <a:bodyPr>
            <a:normAutofit fontScale="55000" lnSpcReduction="20000"/>
          </a:bodyPr>
          <a:lstStyle/>
          <a:p>
            <a:r>
              <a:rPr lang="en-US" dirty="0"/>
              <a:t>Although each process is an independent entity, with its own program </a:t>
            </a:r>
            <a:r>
              <a:rPr lang="en-US" dirty="0" smtClean="0"/>
              <a:t>counter and </a:t>
            </a:r>
            <a:r>
              <a:rPr lang="en-US" dirty="0"/>
              <a:t>internal state, processes often need to interact with other </a:t>
            </a:r>
            <a:r>
              <a:rPr lang="en-US" dirty="0" smtClean="0"/>
              <a:t>processes.</a:t>
            </a:r>
          </a:p>
          <a:p>
            <a:endParaRPr lang="en-US" dirty="0"/>
          </a:p>
          <a:p>
            <a:r>
              <a:rPr lang="en-US" dirty="0" smtClean="0"/>
              <a:t>One process may </a:t>
            </a:r>
            <a:r>
              <a:rPr lang="en-US" dirty="0"/>
              <a:t>generate some output that another process uses as </a:t>
            </a:r>
            <a:r>
              <a:rPr lang="en-US" dirty="0" smtClean="0"/>
              <a:t>input.</a:t>
            </a:r>
          </a:p>
          <a:p>
            <a:endParaRPr lang="en-US" dirty="0"/>
          </a:p>
          <a:p>
            <a:r>
              <a:rPr lang="en-US" dirty="0" smtClean="0"/>
              <a:t>In </a:t>
            </a:r>
            <a:r>
              <a:rPr lang="en-US" dirty="0"/>
              <a:t>the shell command</a:t>
            </a:r>
          </a:p>
          <a:p>
            <a:pPr lvl="1"/>
            <a:r>
              <a:rPr lang="en-US" b="1" dirty="0">
                <a:solidFill>
                  <a:srgbClr val="FFFF00"/>
                </a:solidFill>
              </a:rPr>
              <a:t>cat chapter1 chapter2 chapter3 | grep </a:t>
            </a:r>
            <a:r>
              <a:rPr lang="en-US" b="1" dirty="0" smtClean="0">
                <a:solidFill>
                  <a:srgbClr val="FFFF00"/>
                </a:solidFill>
              </a:rPr>
              <a:t>tree</a:t>
            </a:r>
          </a:p>
          <a:p>
            <a:endParaRPr lang="en-US" dirty="0"/>
          </a:p>
          <a:p>
            <a:r>
              <a:rPr lang="en-US" dirty="0"/>
              <a:t>the first process, running </a:t>
            </a:r>
            <a:r>
              <a:rPr lang="en-US" i="1" dirty="0"/>
              <a:t>cat</a:t>
            </a:r>
            <a:r>
              <a:rPr lang="en-US" dirty="0"/>
              <a:t>, concatenates and outputs three </a:t>
            </a:r>
            <a:r>
              <a:rPr lang="en-US" dirty="0" smtClean="0"/>
              <a:t>files.</a:t>
            </a:r>
          </a:p>
          <a:p>
            <a:endParaRPr lang="en-US" dirty="0"/>
          </a:p>
          <a:p>
            <a:r>
              <a:rPr lang="en-US" dirty="0" smtClean="0"/>
              <a:t>The second process</a:t>
            </a:r>
            <a:r>
              <a:rPr lang="en-US" dirty="0"/>
              <a:t>, running </a:t>
            </a:r>
            <a:r>
              <a:rPr lang="en-US" i="1" dirty="0"/>
              <a:t>grep</a:t>
            </a:r>
            <a:r>
              <a:rPr lang="en-US" dirty="0"/>
              <a:t>, selects all lines containing the word ‘‘tree</a:t>
            </a:r>
            <a:r>
              <a:rPr lang="en-US" dirty="0" smtClean="0"/>
              <a:t>.’’</a:t>
            </a:r>
          </a:p>
          <a:p>
            <a:endParaRPr lang="en-US" dirty="0"/>
          </a:p>
          <a:p>
            <a:r>
              <a:rPr lang="en-US" dirty="0" smtClean="0"/>
              <a:t>Depending on the </a:t>
            </a:r>
            <a:r>
              <a:rPr lang="en-US" dirty="0"/>
              <a:t>relative speeds of the two processes </a:t>
            </a:r>
            <a:r>
              <a:rPr lang="en-US" dirty="0" smtClean="0"/>
              <a:t> </a:t>
            </a:r>
            <a:r>
              <a:rPr lang="en-US" dirty="0"/>
              <a:t>it may </a:t>
            </a:r>
            <a:r>
              <a:rPr lang="en-US" dirty="0" smtClean="0"/>
              <a:t>happen that </a:t>
            </a:r>
            <a:r>
              <a:rPr lang="en-US" i="1" dirty="0"/>
              <a:t>grep </a:t>
            </a:r>
            <a:r>
              <a:rPr lang="en-US" dirty="0"/>
              <a:t>is ready to run, but there is no input waiting for </a:t>
            </a:r>
            <a:r>
              <a:rPr lang="en-US" dirty="0" smtClean="0"/>
              <a:t>it.</a:t>
            </a:r>
          </a:p>
          <a:p>
            <a:endParaRPr lang="en-US" dirty="0"/>
          </a:p>
          <a:p>
            <a:r>
              <a:rPr lang="en-US" dirty="0" smtClean="0"/>
              <a:t>It </a:t>
            </a:r>
            <a:r>
              <a:rPr lang="en-US" dirty="0"/>
              <a:t>must then </a:t>
            </a:r>
            <a:r>
              <a:rPr lang="en-US" dirty="0" smtClean="0"/>
              <a:t>block until </a:t>
            </a:r>
            <a:r>
              <a:rPr lang="en-US" dirty="0"/>
              <a:t>some input is available</a:t>
            </a:r>
            <a:r>
              <a:rPr lang="en-US" dirty="0" smtClean="0"/>
              <a:t>.</a:t>
            </a:r>
          </a:p>
          <a:p>
            <a:endParaRPr lang="en-US" dirty="0"/>
          </a:p>
          <a:p>
            <a:r>
              <a:rPr lang="en-US" dirty="0"/>
              <a:t>When a process blocks, it does so because logically it cannot continue</a:t>
            </a:r>
            <a:r>
              <a:rPr lang="en-US" dirty="0" smtClean="0"/>
              <a:t>, because </a:t>
            </a:r>
            <a:r>
              <a:rPr lang="en-US" dirty="0"/>
              <a:t>it is waiting for input that is not yet </a:t>
            </a:r>
            <a:r>
              <a:rPr lang="en-US" dirty="0" smtClean="0"/>
              <a:t>available.</a:t>
            </a:r>
          </a:p>
          <a:p>
            <a:endParaRPr lang="en-US" dirty="0"/>
          </a:p>
          <a:p>
            <a:r>
              <a:rPr lang="en-US" dirty="0" smtClean="0"/>
              <a:t>It </a:t>
            </a:r>
            <a:r>
              <a:rPr lang="en-US" dirty="0"/>
              <a:t>is also possible for </a:t>
            </a:r>
            <a:r>
              <a:rPr lang="en-US" dirty="0" smtClean="0"/>
              <a:t>a process </a:t>
            </a:r>
            <a:r>
              <a:rPr lang="en-US" dirty="0"/>
              <a:t>that is </a:t>
            </a:r>
            <a:r>
              <a:rPr lang="en-US" dirty="0" smtClean="0"/>
              <a:t>ready </a:t>
            </a:r>
            <a:r>
              <a:rPr lang="en-US" dirty="0"/>
              <a:t>and able to run to be stopped because the </a:t>
            </a:r>
            <a:r>
              <a:rPr lang="en-US" dirty="0" smtClean="0"/>
              <a:t>operating system </a:t>
            </a:r>
            <a:r>
              <a:rPr lang="en-US" dirty="0"/>
              <a:t>has decided to allocate the CPU to another process for a while.</a:t>
            </a:r>
          </a:p>
        </p:txBody>
      </p:sp>
    </p:spTree>
    <p:extLst>
      <p:ext uri="{BB962C8B-B14F-4D97-AF65-F5344CB8AC3E}">
        <p14:creationId xmlns:p14="http://schemas.microsoft.com/office/powerpoint/2010/main" val="405386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wipe(down)">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wipe(down)">
                                      <p:cBhvr>
                                        <p:cTn id="35" dur="500"/>
                                        <p:tgtEl>
                                          <p:spTgt spid="3">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wipe(down)">
                                      <p:cBhvr>
                                        <p:cTn id="40" dur="500"/>
                                        <p:tgtEl>
                                          <p:spTgt spid="3">
                                            <p:txEl>
                                              <p:pRg st="13" end="1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animEffect transition="in" filter="wipe(down)">
                                      <p:cBhvr>
                                        <p:cTn id="45" dur="500"/>
                                        <p:tgtEl>
                                          <p:spTgt spid="3">
                                            <p:txEl>
                                              <p:pRg st="15" end="1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
                                            <p:txEl>
                                              <p:pRg st="17" end="17"/>
                                            </p:txEl>
                                          </p:spTgt>
                                        </p:tgtEl>
                                        <p:attrNameLst>
                                          <p:attrName>style.visibility</p:attrName>
                                        </p:attrNameLst>
                                      </p:cBhvr>
                                      <p:to>
                                        <p:strVal val="visible"/>
                                      </p:to>
                                    </p:set>
                                    <p:animEffect transition="in" filter="wipe(down)">
                                      <p:cBhvr>
                                        <p:cTn id="50"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58" y="0"/>
            <a:ext cx="9108141" cy="6858000"/>
          </a:xfrm>
        </p:spPr>
        <p:txBody>
          <a:bodyPr>
            <a:normAutofit fontScale="92500" lnSpcReduction="20000"/>
          </a:bodyPr>
          <a:lstStyle/>
          <a:p>
            <a:r>
              <a:rPr lang="en-US" dirty="0"/>
              <a:t>In Fig. 2-2 we see a state </a:t>
            </a:r>
            <a:r>
              <a:rPr lang="en-US" dirty="0" smtClean="0"/>
              <a:t>diagram showing </a:t>
            </a:r>
            <a:r>
              <a:rPr lang="en-US" dirty="0"/>
              <a:t>the three states a process may be in:</a:t>
            </a:r>
          </a:p>
          <a:p>
            <a:pPr lvl="1"/>
            <a:r>
              <a:rPr lang="en-US" dirty="0"/>
              <a:t>1. Running (actually using the CPU at that instant).</a:t>
            </a:r>
          </a:p>
          <a:p>
            <a:pPr lvl="1"/>
            <a:r>
              <a:rPr lang="en-US" dirty="0"/>
              <a:t>2. Ready (runnable; temporarily stopped to let another process run).</a:t>
            </a:r>
          </a:p>
          <a:p>
            <a:pPr lvl="1"/>
            <a:r>
              <a:rPr lang="en-US" dirty="0"/>
              <a:t>3. Blocked (unable to run until some external event happens</a:t>
            </a:r>
            <a:r>
              <a:rPr lang="en-US" dirty="0" smtClean="0"/>
              <a:t>).</a:t>
            </a:r>
          </a:p>
          <a:p>
            <a:pPr lvl="1"/>
            <a:endParaRPr lang="en-US" dirty="0"/>
          </a:p>
          <a:p>
            <a:r>
              <a:rPr lang="en-US" dirty="0"/>
              <a:t>Logically, the first two states are </a:t>
            </a:r>
            <a:r>
              <a:rPr lang="en-US" dirty="0" smtClean="0"/>
              <a:t>similar.</a:t>
            </a:r>
          </a:p>
          <a:p>
            <a:endParaRPr lang="en-US" dirty="0"/>
          </a:p>
          <a:p>
            <a:r>
              <a:rPr lang="en-US" dirty="0" smtClean="0"/>
              <a:t>In </a:t>
            </a:r>
            <a:r>
              <a:rPr lang="en-US" dirty="0"/>
              <a:t>both cases the process is willing </a:t>
            </a:r>
            <a:r>
              <a:rPr lang="en-US" dirty="0" smtClean="0"/>
              <a:t>to run</a:t>
            </a:r>
            <a:r>
              <a:rPr lang="en-US" dirty="0"/>
              <a:t>, only in the second one, there is temporarily no CPU available for </a:t>
            </a:r>
            <a:r>
              <a:rPr lang="en-US" dirty="0" smtClean="0"/>
              <a:t>it.</a:t>
            </a:r>
          </a:p>
          <a:p>
            <a:endParaRPr lang="en-US" dirty="0"/>
          </a:p>
          <a:p>
            <a:r>
              <a:rPr lang="en-US" dirty="0" smtClean="0"/>
              <a:t>The third state </a:t>
            </a:r>
            <a:r>
              <a:rPr lang="en-US" dirty="0"/>
              <a:t>is fundamentally different from the first two in that the process cannot </a:t>
            </a:r>
            <a:r>
              <a:rPr lang="en-US" dirty="0" smtClean="0"/>
              <a:t>run, even </a:t>
            </a:r>
            <a:r>
              <a:rPr lang="en-US" dirty="0"/>
              <a:t>if the CPU is idle and has nothing else to do.</a:t>
            </a:r>
          </a:p>
        </p:txBody>
      </p:sp>
    </p:spTree>
    <p:extLst>
      <p:ext uri="{BB962C8B-B14F-4D97-AF65-F5344CB8AC3E}">
        <p14:creationId xmlns:p14="http://schemas.microsoft.com/office/powerpoint/2010/main" val="21989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 process can be in running, blocked, or ready state. Transitions between these states are as sh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94433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239000"/>
          </a:xfrm>
        </p:spPr>
        <p:txBody>
          <a:bodyPr>
            <a:normAutofit fontScale="77500" lnSpcReduction="20000"/>
          </a:bodyPr>
          <a:lstStyle/>
          <a:p>
            <a:r>
              <a:rPr lang="en-US" dirty="0"/>
              <a:t>Four transitions are possible among these three states, as </a:t>
            </a:r>
            <a:r>
              <a:rPr lang="en-US" dirty="0" smtClean="0"/>
              <a:t>shown.</a:t>
            </a:r>
          </a:p>
          <a:p>
            <a:endParaRPr lang="en-US" dirty="0"/>
          </a:p>
          <a:p>
            <a:r>
              <a:rPr lang="en-US" dirty="0" smtClean="0"/>
              <a:t>Transition 1 occurs </a:t>
            </a:r>
            <a:r>
              <a:rPr lang="en-US" dirty="0"/>
              <a:t>when the operating system discovers that a process cannot continue </a:t>
            </a:r>
            <a:r>
              <a:rPr lang="en-US" dirty="0" smtClean="0"/>
              <a:t>right now.</a:t>
            </a:r>
          </a:p>
          <a:p>
            <a:endParaRPr lang="en-US" dirty="0"/>
          </a:p>
          <a:p>
            <a:r>
              <a:rPr lang="en-US" dirty="0" smtClean="0"/>
              <a:t>In UNIX</a:t>
            </a:r>
            <a:r>
              <a:rPr lang="en-US" dirty="0"/>
              <a:t>, when a process reads from </a:t>
            </a:r>
            <a:r>
              <a:rPr lang="en-US" dirty="0" smtClean="0"/>
              <a:t>a pipe </a:t>
            </a:r>
            <a:r>
              <a:rPr lang="en-US" dirty="0"/>
              <a:t>or special file (e.g., a terminal) and there is no input available, the process </a:t>
            </a:r>
            <a:r>
              <a:rPr lang="en-US" dirty="0" smtClean="0"/>
              <a:t>is automatically </a:t>
            </a:r>
            <a:r>
              <a:rPr lang="en-US" dirty="0"/>
              <a:t>blocked</a:t>
            </a:r>
            <a:r>
              <a:rPr lang="en-US" dirty="0" smtClean="0"/>
              <a:t>.</a:t>
            </a:r>
          </a:p>
          <a:p>
            <a:endParaRPr lang="en-US" dirty="0"/>
          </a:p>
          <a:p>
            <a:r>
              <a:rPr lang="en-US" dirty="0"/>
              <a:t>Transitions 2 and 3 are caused by the process scheduler, a part of the </a:t>
            </a:r>
            <a:r>
              <a:rPr lang="en-US" dirty="0" smtClean="0"/>
              <a:t>operating system</a:t>
            </a:r>
            <a:r>
              <a:rPr lang="en-US" dirty="0"/>
              <a:t>, without the process even knowing about </a:t>
            </a:r>
            <a:r>
              <a:rPr lang="en-US" dirty="0" smtClean="0"/>
              <a:t>them.</a:t>
            </a:r>
          </a:p>
          <a:p>
            <a:endParaRPr lang="en-US" dirty="0"/>
          </a:p>
          <a:p>
            <a:r>
              <a:rPr lang="en-US" dirty="0" smtClean="0"/>
              <a:t>Transition </a:t>
            </a:r>
            <a:r>
              <a:rPr lang="en-US" dirty="0"/>
              <a:t>2 occurs </a:t>
            </a:r>
            <a:r>
              <a:rPr lang="en-US" dirty="0" smtClean="0"/>
              <a:t>when the </a:t>
            </a:r>
            <a:r>
              <a:rPr lang="en-US" dirty="0"/>
              <a:t>scheduler decides that the running process has run long enough, and it is </a:t>
            </a:r>
            <a:r>
              <a:rPr lang="en-US" dirty="0" smtClean="0"/>
              <a:t>time to </a:t>
            </a:r>
            <a:r>
              <a:rPr lang="en-US" dirty="0"/>
              <a:t>let another process have some CPU </a:t>
            </a:r>
            <a:r>
              <a:rPr lang="en-US" dirty="0" smtClean="0"/>
              <a:t>time.</a:t>
            </a:r>
          </a:p>
          <a:p>
            <a:endParaRPr lang="en-US" dirty="0"/>
          </a:p>
          <a:p>
            <a:r>
              <a:rPr lang="en-US" dirty="0" smtClean="0"/>
              <a:t>Transition </a:t>
            </a:r>
            <a:r>
              <a:rPr lang="en-US" dirty="0"/>
              <a:t>3 occurs when all the </a:t>
            </a:r>
            <a:r>
              <a:rPr lang="en-US" dirty="0" smtClean="0"/>
              <a:t>other processes </a:t>
            </a:r>
            <a:r>
              <a:rPr lang="en-US" dirty="0"/>
              <a:t>have had their fair share and it is time for the first process to get the </a:t>
            </a:r>
            <a:r>
              <a:rPr lang="en-US" dirty="0" smtClean="0"/>
              <a:t>CPU to </a:t>
            </a:r>
            <a:r>
              <a:rPr lang="en-US" dirty="0"/>
              <a:t>run again.</a:t>
            </a:r>
          </a:p>
        </p:txBody>
      </p:sp>
    </p:spTree>
    <p:extLst>
      <p:ext uri="{BB962C8B-B14F-4D97-AF65-F5344CB8AC3E}">
        <p14:creationId xmlns:p14="http://schemas.microsoft.com/office/powerpoint/2010/main" val="285059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arn(inVertic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52400"/>
            <a:ext cx="7315200" cy="369332"/>
          </a:xfrm>
          <a:prstGeom prst="rect">
            <a:avLst/>
          </a:prstGeom>
        </p:spPr>
        <p:txBody>
          <a:bodyPr wrap="square">
            <a:spAutoFit/>
          </a:bodyPr>
          <a:lstStyle/>
          <a:p>
            <a:r>
              <a:rPr lang="en-US" b="1" dirty="0" smtClean="0"/>
              <a:t>The First Generation (1945–55) Vacuum Tubes and </a:t>
            </a:r>
            <a:r>
              <a:rPr lang="en-US" b="1" dirty="0" err="1" smtClean="0"/>
              <a:t>Plugboards</a:t>
            </a:r>
            <a:endParaRPr lang="en-US" b="1" dirty="0"/>
          </a:p>
        </p:txBody>
      </p:sp>
      <p:pic>
        <p:nvPicPr>
          <p:cNvPr id="32770" name="Picture 2" descr="https://artblart.files.wordpress.com/2012/10/enigma-plugboard.jpg"/>
          <p:cNvPicPr>
            <a:picLocks noChangeAspect="1" noChangeArrowheads="1"/>
          </p:cNvPicPr>
          <p:nvPr/>
        </p:nvPicPr>
        <p:blipFill>
          <a:blip r:embed="rId2"/>
          <a:srcRect/>
          <a:stretch>
            <a:fillRect/>
          </a:stretch>
        </p:blipFill>
        <p:spPr bwMode="auto">
          <a:xfrm>
            <a:off x="152400" y="609600"/>
            <a:ext cx="4568825" cy="3110374"/>
          </a:xfrm>
          <a:prstGeom prst="rect">
            <a:avLst/>
          </a:prstGeom>
          <a:noFill/>
        </p:spPr>
      </p:pic>
      <p:pic>
        <p:nvPicPr>
          <p:cNvPr id="32772" name="Picture 4" descr="http://bit-player.org/wp-content/uploads/old/eniac.jpg"/>
          <p:cNvPicPr>
            <a:picLocks noChangeAspect="1" noChangeArrowheads="1"/>
          </p:cNvPicPr>
          <p:nvPr/>
        </p:nvPicPr>
        <p:blipFill>
          <a:blip r:embed="rId3"/>
          <a:srcRect/>
          <a:stretch>
            <a:fillRect/>
          </a:stretch>
        </p:blipFill>
        <p:spPr bwMode="auto">
          <a:xfrm>
            <a:off x="2819400" y="3733801"/>
            <a:ext cx="6172200" cy="3124200"/>
          </a:xfrm>
          <a:prstGeom prst="rect">
            <a:avLst/>
          </a:prstGeom>
          <a:noFill/>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894"/>
            <a:ext cx="9144000" cy="6831106"/>
          </a:xfrm>
        </p:spPr>
        <p:txBody>
          <a:bodyPr>
            <a:normAutofit fontScale="85000" lnSpcReduction="20000"/>
          </a:bodyPr>
          <a:lstStyle/>
          <a:p>
            <a:r>
              <a:rPr lang="en-US" dirty="0"/>
              <a:t>Transition 4 occurs when the external event for which a process was </a:t>
            </a:r>
            <a:r>
              <a:rPr lang="en-US" dirty="0" smtClean="0"/>
              <a:t>waiting (such </a:t>
            </a:r>
            <a:r>
              <a:rPr lang="en-US" dirty="0"/>
              <a:t>as the arrival of some input) </a:t>
            </a:r>
            <a:r>
              <a:rPr lang="en-US" dirty="0" smtClean="0"/>
              <a:t>happens.</a:t>
            </a:r>
          </a:p>
          <a:p>
            <a:endParaRPr lang="en-US" dirty="0"/>
          </a:p>
          <a:p>
            <a:r>
              <a:rPr lang="en-US" dirty="0" smtClean="0"/>
              <a:t>If </a:t>
            </a:r>
            <a:r>
              <a:rPr lang="en-US" dirty="0"/>
              <a:t>no other process is running at </a:t>
            </a:r>
            <a:r>
              <a:rPr lang="en-US" dirty="0" smtClean="0"/>
              <a:t>that instant</a:t>
            </a:r>
            <a:r>
              <a:rPr lang="en-US" dirty="0"/>
              <a:t>, transition 3 will be triggered and the process will start </a:t>
            </a:r>
            <a:r>
              <a:rPr lang="en-US" dirty="0" smtClean="0"/>
              <a:t>running.</a:t>
            </a:r>
          </a:p>
          <a:p>
            <a:endParaRPr lang="en-US" dirty="0"/>
          </a:p>
          <a:p>
            <a:r>
              <a:rPr lang="en-US" dirty="0" smtClean="0"/>
              <a:t>Otherwise</a:t>
            </a:r>
            <a:r>
              <a:rPr lang="en-US" dirty="0"/>
              <a:t> </a:t>
            </a:r>
            <a:r>
              <a:rPr lang="en-US" dirty="0" smtClean="0"/>
              <a:t>it </a:t>
            </a:r>
            <a:r>
              <a:rPr lang="en-US" dirty="0"/>
              <a:t>may have to wait in </a:t>
            </a:r>
            <a:r>
              <a:rPr lang="en-US" i="1" dirty="0"/>
              <a:t>ready </a:t>
            </a:r>
            <a:r>
              <a:rPr lang="en-US" dirty="0"/>
              <a:t>state for a little while until the CPU is available and </a:t>
            </a:r>
            <a:r>
              <a:rPr lang="en-US" dirty="0" smtClean="0"/>
              <a:t>its turn </a:t>
            </a:r>
            <a:r>
              <a:rPr lang="en-US" dirty="0"/>
              <a:t>comes</a:t>
            </a:r>
            <a:r>
              <a:rPr lang="en-US" dirty="0" smtClean="0"/>
              <a:t>.</a:t>
            </a:r>
          </a:p>
          <a:p>
            <a:endParaRPr lang="en-US" dirty="0"/>
          </a:p>
          <a:p>
            <a:r>
              <a:rPr lang="en-US" dirty="0" smtClean="0"/>
              <a:t>In the </a:t>
            </a:r>
            <a:r>
              <a:rPr lang="en-US" dirty="0"/>
              <a:t>model shown in Fig. </a:t>
            </a:r>
            <a:r>
              <a:rPr lang="en-US" dirty="0" smtClean="0"/>
              <a:t>2-3, the </a:t>
            </a:r>
            <a:r>
              <a:rPr lang="en-US" dirty="0"/>
              <a:t>lowest level </a:t>
            </a:r>
            <a:r>
              <a:rPr lang="en-US" dirty="0" smtClean="0"/>
              <a:t>of the </a:t>
            </a:r>
            <a:r>
              <a:rPr lang="en-US" dirty="0"/>
              <a:t>operating system is the scheduler, with a variety of processes on top of it</a:t>
            </a:r>
            <a:r>
              <a:rPr lang="en-US" dirty="0" smtClean="0"/>
              <a:t>.</a:t>
            </a:r>
          </a:p>
          <a:p>
            <a:endParaRPr lang="en-US" dirty="0"/>
          </a:p>
          <a:p>
            <a:r>
              <a:rPr lang="en-US" dirty="0" smtClean="0"/>
              <a:t>All </a:t>
            </a:r>
            <a:r>
              <a:rPr lang="en-US" dirty="0"/>
              <a:t>the interrupt handling and details of actually starting and stopping processes </a:t>
            </a:r>
            <a:r>
              <a:rPr lang="en-US" dirty="0" smtClean="0"/>
              <a:t>are hidden </a:t>
            </a:r>
            <a:r>
              <a:rPr lang="en-US" dirty="0"/>
              <a:t>away in what is here called the </a:t>
            </a:r>
            <a:r>
              <a:rPr lang="en-US" dirty="0" smtClean="0"/>
              <a:t>scheduler.</a:t>
            </a:r>
            <a:endParaRPr lang="en-US" dirty="0"/>
          </a:p>
        </p:txBody>
      </p:sp>
    </p:spTree>
    <p:extLst>
      <p:ext uri="{BB962C8B-B14F-4D97-AF65-F5344CB8AC3E}">
        <p14:creationId xmlns:p14="http://schemas.microsoft.com/office/powerpoint/2010/main" val="303064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he lowest layer of a process-structured operating system handles interrupts and scheduling. Above that layer are sequen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65752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b="1" dirty="0">
                <a:solidFill>
                  <a:srgbClr val="C00000"/>
                </a:solidFill>
              </a:rPr>
              <a:t>2.1.6 Implementation of Processes</a:t>
            </a:r>
            <a:endParaRPr lang="en-US" dirty="0">
              <a:solidFill>
                <a:srgbClr val="C00000"/>
              </a:solidFill>
            </a:endParaRPr>
          </a:p>
        </p:txBody>
      </p:sp>
      <p:sp>
        <p:nvSpPr>
          <p:cNvPr id="3" name="Content Placeholder 2"/>
          <p:cNvSpPr>
            <a:spLocks noGrp="1"/>
          </p:cNvSpPr>
          <p:nvPr>
            <p:ph idx="1"/>
          </p:nvPr>
        </p:nvSpPr>
        <p:spPr>
          <a:xfrm>
            <a:off x="76200" y="914400"/>
            <a:ext cx="8915400" cy="5867400"/>
          </a:xfrm>
        </p:spPr>
        <p:txBody>
          <a:bodyPr>
            <a:normAutofit fontScale="85000" lnSpcReduction="20000"/>
          </a:bodyPr>
          <a:lstStyle/>
          <a:p>
            <a:r>
              <a:rPr lang="en-US" dirty="0"/>
              <a:t>To implement the process model, the operating system maintains a </a:t>
            </a:r>
            <a:r>
              <a:rPr lang="en-US" dirty="0" smtClean="0"/>
              <a:t>table </a:t>
            </a:r>
            <a:r>
              <a:rPr lang="en-US" dirty="0"/>
              <a:t>called the </a:t>
            </a:r>
            <a:r>
              <a:rPr lang="en-US" b="1" dirty="0"/>
              <a:t>process table</a:t>
            </a:r>
            <a:r>
              <a:rPr lang="en-US" dirty="0"/>
              <a:t>, with one entry per process</a:t>
            </a:r>
            <a:r>
              <a:rPr lang="en-US" dirty="0" smtClean="0"/>
              <a:t>.</a:t>
            </a:r>
          </a:p>
          <a:p>
            <a:endParaRPr lang="en-US" dirty="0"/>
          </a:p>
          <a:p>
            <a:r>
              <a:rPr lang="en-US" dirty="0"/>
              <a:t>This entry contains </a:t>
            </a:r>
            <a:r>
              <a:rPr lang="en-US" dirty="0" smtClean="0"/>
              <a:t>important information </a:t>
            </a:r>
            <a:r>
              <a:rPr lang="en-US" dirty="0"/>
              <a:t>about the process’ state, including its program counter, stack </a:t>
            </a:r>
            <a:r>
              <a:rPr lang="en-US" dirty="0" smtClean="0"/>
              <a:t>pointer, memory </a:t>
            </a:r>
            <a:r>
              <a:rPr lang="en-US" dirty="0"/>
              <a:t>allocation, the status of its open </a:t>
            </a:r>
            <a:r>
              <a:rPr lang="en-US" dirty="0" smtClean="0"/>
              <a:t>files </a:t>
            </a:r>
            <a:r>
              <a:rPr lang="en-US" dirty="0"/>
              <a:t>and everything else about the process that must be saved when the </a:t>
            </a:r>
            <a:r>
              <a:rPr lang="en-US" dirty="0" smtClean="0"/>
              <a:t>process is </a:t>
            </a:r>
            <a:r>
              <a:rPr lang="en-US" dirty="0"/>
              <a:t>switched from </a:t>
            </a:r>
            <a:r>
              <a:rPr lang="en-US" i="1" dirty="0"/>
              <a:t>running </a:t>
            </a:r>
            <a:r>
              <a:rPr lang="en-US" dirty="0"/>
              <a:t>to </a:t>
            </a:r>
            <a:r>
              <a:rPr lang="en-US" i="1" dirty="0"/>
              <a:t>ready </a:t>
            </a:r>
            <a:r>
              <a:rPr lang="en-US" dirty="0"/>
              <a:t>or </a:t>
            </a:r>
            <a:r>
              <a:rPr lang="en-US" i="1" dirty="0"/>
              <a:t>blocked </a:t>
            </a:r>
            <a:r>
              <a:rPr lang="en-US" dirty="0"/>
              <a:t>state so that it can be restarted </a:t>
            </a:r>
            <a:r>
              <a:rPr lang="en-US" dirty="0" smtClean="0"/>
              <a:t>later as </a:t>
            </a:r>
            <a:r>
              <a:rPr lang="en-US" dirty="0"/>
              <a:t>if it had never been stopped</a:t>
            </a:r>
            <a:r>
              <a:rPr lang="en-US" dirty="0" smtClean="0"/>
              <a:t>.</a:t>
            </a:r>
          </a:p>
          <a:p>
            <a:endParaRPr lang="en-US" dirty="0"/>
          </a:p>
          <a:p>
            <a:r>
              <a:rPr lang="en-US" dirty="0"/>
              <a:t>A process may be interrupted thousands of times during its execution, but </a:t>
            </a:r>
            <a:r>
              <a:rPr lang="en-US" dirty="0" smtClean="0"/>
              <a:t>the key </a:t>
            </a:r>
            <a:r>
              <a:rPr lang="en-US" dirty="0"/>
              <a:t>idea is that after each interrupt the interrupted process returns to precisely </a:t>
            </a:r>
            <a:r>
              <a:rPr lang="en-US" dirty="0" smtClean="0"/>
              <a:t>the same </a:t>
            </a:r>
            <a:r>
              <a:rPr lang="en-US" dirty="0"/>
              <a:t>state it was in before the interrupt occurred.</a:t>
            </a:r>
            <a:endParaRPr lang="en-US" dirty="0" smtClean="0"/>
          </a:p>
          <a:p>
            <a:endParaRPr lang="en-US" dirty="0"/>
          </a:p>
          <a:p>
            <a:endParaRPr lang="en-US" dirty="0"/>
          </a:p>
        </p:txBody>
      </p:sp>
    </p:spTree>
    <p:extLst>
      <p:ext uri="{BB962C8B-B14F-4D97-AF65-F5344CB8AC3E}">
        <p14:creationId xmlns:p14="http://schemas.microsoft.com/office/powerpoint/2010/main" val="199806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b="1" dirty="0">
                <a:solidFill>
                  <a:srgbClr val="C00000"/>
                </a:solidFill>
              </a:rPr>
              <a:t>2.2 THREADS</a:t>
            </a:r>
            <a:endParaRPr lang="en-US" dirty="0">
              <a:solidFill>
                <a:srgbClr val="C00000"/>
              </a:solidFill>
            </a:endParaRPr>
          </a:p>
        </p:txBody>
      </p:sp>
      <p:sp>
        <p:nvSpPr>
          <p:cNvPr id="3" name="Content Placeholder 2"/>
          <p:cNvSpPr>
            <a:spLocks noGrp="1"/>
          </p:cNvSpPr>
          <p:nvPr>
            <p:ph idx="1"/>
          </p:nvPr>
        </p:nvSpPr>
        <p:spPr>
          <a:xfrm>
            <a:off x="0" y="914400"/>
            <a:ext cx="9144000" cy="5943600"/>
          </a:xfrm>
        </p:spPr>
        <p:txBody>
          <a:bodyPr>
            <a:normAutofit fontScale="70000" lnSpcReduction="20000"/>
          </a:bodyPr>
          <a:lstStyle/>
          <a:p>
            <a:r>
              <a:rPr lang="en-US" dirty="0"/>
              <a:t>A thread is the smallest unit of processing that can be performed in an OS. In most modern operating systems, a thread exists within a process - that is, a single process may contain multiple threads</a:t>
            </a:r>
            <a:r>
              <a:rPr lang="en-US" dirty="0" smtClean="0"/>
              <a:t>.</a:t>
            </a:r>
          </a:p>
          <a:p>
            <a:endParaRPr lang="en-US" dirty="0"/>
          </a:p>
          <a:p>
            <a:r>
              <a:rPr lang="en-US" dirty="0"/>
              <a:t>You can imagine multitasking as something that allows processes to run concurrently, while multithreading allows sub-processes to run concurrently</a:t>
            </a:r>
            <a:r>
              <a:rPr lang="en-US" dirty="0" smtClean="0"/>
              <a:t>.</a:t>
            </a:r>
          </a:p>
          <a:p>
            <a:endParaRPr lang="en-US" dirty="0"/>
          </a:p>
          <a:p>
            <a:r>
              <a:rPr lang="en-US" dirty="0"/>
              <a:t>When multiple threads are running concurrently, this is known as multithreading, which is similar to </a:t>
            </a:r>
            <a:r>
              <a:rPr lang="en-US" dirty="0" smtClean="0"/>
              <a:t>multitasking.</a:t>
            </a:r>
          </a:p>
          <a:p>
            <a:endParaRPr lang="en-US" dirty="0"/>
          </a:p>
          <a:p>
            <a:r>
              <a:rPr lang="en-US" dirty="0"/>
              <a:t>Basically, an operating system with multitasking capabilities allows programs (or processes) to run seemingly at the same time. On the other hand, a single program with multithreading capabilities allows individual sub-processes (or threads) to run seemingly at the same time</a:t>
            </a:r>
            <a:r>
              <a:rPr lang="en-US" dirty="0" smtClean="0"/>
              <a:t>.</a:t>
            </a:r>
          </a:p>
          <a:p>
            <a:endParaRPr lang="en-US" dirty="0"/>
          </a:p>
          <a:p>
            <a:r>
              <a:rPr lang="en-US" dirty="0"/>
              <a:t>One example of multithreading is downloading a video while playing it at the same time. </a:t>
            </a:r>
          </a:p>
        </p:txBody>
      </p:sp>
    </p:spTree>
    <p:extLst>
      <p:ext uri="{BB962C8B-B14F-4D97-AF65-F5344CB8AC3E}">
        <p14:creationId xmlns:p14="http://schemas.microsoft.com/office/powerpoint/2010/main" val="191125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33400"/>
          </a:xfrm>
        </p:spPr>
        <p:txBody>
          <a:bodyPr>
            <a:normAutofit fontScale="90000"/>
          </a:bodyPr>
          <a:lstStyle/>
          <a:p>
            <a:r>
              <a:rPr lang="en-US" b="1" dirty="0">
                <a:solidFill>
                  <a:srgbClr val="C00000"/>
                </a:solidFill>
              </a:rPr>
              <a:t>2.2.1 Thread Usage</a:t>
            </a:r>
            <a:endParaRPr lang="en-US" dirty="0">
              <a:solidFill>
                <a:srgbClr val="C00000"/>
              </a:solidFill>
            </a:endParaRPr>
          </a:p>
        </p:txBody>
      </p:sp>
      <p:sp>
        <p:nvSpPr>
          <p:cNvPr id="3" name="Content Placeholder 2"/>
          <p:cNvSpPr>
            <a:spLocks noGrp="1"/>
          </p:cNvSpPr>
          <p:nvPr>
            <p:ph idx="1"/>
          </p:nvPr>
        </p:nvSpPr>
        <p:spPr>
          <a:xfrm>
            <a:off x="-76200" y="533400"/>
            <a:ext cx="9220200" cy="6477000"/>
          </a:xfrm>
        </p:spPr>
        <p:txBody>
          <a:bodyPr>
            <a:normAutofit fontScale="55000" lnSpcReduction="20000"/>
          </a:bodyPr>
          <a:lstStyle/>
          <a:p>
            <a:r>
              <a:rPr lang="en-US" dirty="0"/>
              <a:t>The main reason for having threads is that in </a:t>
            </a:r>
            <a:r>
              <a:rPr lang="en-US" dirty="0" smtClean="0"/>
              <a:t>many applications</a:t>
            </a:r>
            <a:r>
              <a:rPr lang="en-US" dirty="0"/>
              <a:t>, multiple activities are going on at once</a:t>
            </a:r>
            <a:r>
              <a:rPr lang="en-US" dirty="0" smtClean="0"/>
              <a:t>.</a:t>
            </a:r>
          </a:p>
          <a:p>
            <a:endParaRPr lang="en-US" dirty="0"/>
          </a:p>
          <a:p>
            <a:r>
              <a:rPr lang="en-US" dirty="0"/>
              <a:t>As a first example, consider a word processor. Word processors </a:t>
            </a:r>
            <a:r>
              <a:rPr lang="en-US" dirty="0" smtClean="0"/>
              <a:t>usually display </a:t>
            </a:r>
            <a:r>
              <a:rPr lang="en-US" dirty="0"/>
              <a:t>the document being created on the screen formatted exactly as it will </a:t>
            </a:r>
            <a:r>
              <a:rPr lang="en-US" dirty="0" smtClean="0"/>
              <a:t>appear on </a:t>
            </a:r>
            <a:r>
              <a:rPr lang="en-US" dirty="0"/>
              <a:t>the printed page</a:t>
            </a:r>
            <a:r>
              <a:rPr lang="en-US" dirty="0" smtClean="0"/>
              <a:t>.</a:t>
            </a:r>
          </a:p>
          <a:p>
            <a:endParaRPr lang="en-US" dirty="0"/>
          </a:p>
          <a:p>
            <a:r>
              <a:rPr lang="en-US" dirty="0"/>
              <a:t>Suppose that the user is writing a book</a:t>
            </a:r>
            <a:r>
              <a:rPr lang="en-US" dirty="0" smtClean="0"/>
              <a:t>.</a:t>
            </a:r>
          </a:p>
          <a:p>
            <a:endParaRPr lang="en-US" dirty="0"/>
          </a:p>
          <a:p>
            <a:r>
              <a:rPr lang="en-US" dirty="0"/>
              <a:t>From the author’s point of view, it </a:t>
            </a:r>
            <a:r>
              <a:rPr lang="en-US" dirty="0" smtClean="0"/>
              <a:t>is easiest </a:t>
            </a:r>
            <a:r>
              <a:rPr lang="en-US" dirty="0"/>
              <a:t>to keep the entire book as a single file to make it easier to search for </a:t>
            </a:r>
            <a:r>
              <a:rPr lang="en-US" dirty="0" smtClean="0"/>
              <a:t>topics, perform </a:t>
            </a:r>
            <a:r>
              <a:rPr lang="en-US" dirty="0"/>
              <a:t>global substitutions, and so </a:t>
            </a:r>
            <a:r>
              <a:rPr lang="en-US" dirty="0" smtClean="0"/>
              <a:t>on.</a:t>
            </a:r>
          </a:p>
          <a:p>
            <a:endParaRPr lang="en-US" dirty="0"/>
          </a:p>
          <a:p>
            <a:r>
              <a:rPr lang="en-US" dirty="0" smtClean="0"/>
              <a:t>Alternatively</a:t>
            </a:r>
            <a:r>
              <a:rPr lang="en-US" dirty="0"/>
              <a:t>, each chapter might be a </a:t>
            </a:r>
            <a:r>
              <a:rPr lang="en-US" dirty="0" smtClean="0"/>
              <a:t>separate file.</a:t>
            </a:r>
          </a:p>
          <a:p>
            <a:endParaRPr lang="en-US" dirty="0"/>
          </a:p>
          <a:p>
            <a:r>
              <a:rPr lang="en-US" dirty="0" smtClean="0"/>
              <a:t>However</a:t>
            </a:r>
            <a:r>
              <a:rPr lang="en-US" dirty="0"/>
              <a:t>, having every section and subsection as a separate file is a </a:t>
            </a:r>
            <a:r>
              <a:rPr lang="en-US" dirty="0" smtClean="0"/>
              <a:t>real nuisance </a:t>
            </a:r>
            <a:r>
              <a:rPr lang="en-US" dirty="0"/>
              <a:t>when global changes have to be made to the entire book, since then </a:t>
            </a:r>
            <a:r>
              <a:rPr lang="en-US" dirty="0" smtClean="0"/>
              <a:t>hundreds of </a:t>
            </a:r>
            <a:r>
              <a:rPr lang="en-US" dirty="0"/>
              <a:t>files have to be individually edited, one at a </a:t>
            </a:r>
            <a:r>
              <a:rPr lang="en-US" dirty="0" smtClean="0"/>
              <a:t>time.</a:t>
            </a:r>
          </a:p>
          <a:p>
            <a:endParaRPr lang="en-US" dirty="0"/>
          </a:p>
          <a:p>
            <a:r>
              <a:rPr lang="en-US" dirty="0" smtClean="0"/>
              <a:t>For </a:t>
            </a:r>
            <a:r>
              <a:rPr lang="en-US" dirty="0"/>
              <a:t>example, if </a:t>
            </a:r>
            <a:r>
              <a:rPr lang="en-US" dirty="0" smtClean="0"/>
              <a:t>proposed standard </a:t>
            </a:r>
            <a:r>
              <a:rPr lang="en-US" dirty="0" err="1"/>
              <a:t>xxxx</a:t>
            </a:r>
            <a:r>
              <a:rPr lang="en-US" dirty="0"/>
              <a:t> is approved just before the book goes to press, all occurrences </a:t>
            </a:r>
            <a:r>
              <a:rPr lang="en-US" dirty="0" smtClean="0"/>
              <a:t>of ‘‘</a:t>
            </a:r>
            <a:r>
              <a:rPr lang="en-US" dirty="0"/>
              <a:t>Draft Standard </a:t>
            </a:r>
            <a:r>
              <a:rPr lang="en-US" dirty="0" err="1"/>
              <a:t>xxxx</a:t>
            </a:r>
            <a:r>
              <a:rPr lang="en-US" dirty="0"/>
              <a:t>’’ </a:t>
            </a:r>
            <a:r>
              <a:rPr lang="en-US" dirty="0" smtClean="0"/>
              <a:t>have </a:t>
            </a:r>
            <a:r>
              <a:rPr lang="en-US" dirty="0"/>
              <a:t>to be changed to ‘‘Standard </a:t>
            </a:r>
            <a:r>
              <a:rPr lang="en-US" dirty="0" err="1"/>
              <a:t>xxxx</a:t>
            </a:r>
            <a:r>
              <a:rPr lang="en-US" dirty="0"/>
              <a:t>’’ at the last minute</a:t>
            </a:r>
            <a:r>
              <a:rPr lang="en-US" dirty="0" smtClean="0"/>
              <a:t>.</a:t>
            </a:r>
          </a:p>
          <a:p>
            <a:endParaRPr lang="en-US" dirty="0"/>
          </a:p>
          <a:p>
            <a:r>
              <a:rPr lang="en-US" dirty="0"/>
              <a:t>If the entire book is one file, typically a single command can do all the substitutions</a:t>
            </a:r>
            <a:r>
              <a:rPr lang="en-US" dirty="0" smtClean="0"/>
              <a:t>.</a:t>
            </a:r>
          </a:p>
          <a:p>
            <a:endParaRPr lang="en-US" dirty="0"/>
          </a:p>
          <a:p>
            <a:r>
              <a:rPr lang="en-US" dirty="0"/>
              <a:t>In contrast, if the book is spread over 300 files, each one must be edited separately.</a:t>
            </a:r>
          </a:p>
        </p:txBody>
      </p:sp>
    </p:spTree>
    <p:extLst>
      <p:ext uri="{BB962C8B-B14F-4D97-AF65-F5344CB8AC3E}">
        <p14:creationId xmlns:p14="http://schemas.microsoft.com/office/powerpoint/2010/main" val="355777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arn(inVertic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arn(inVertical)">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barn(inVertical)">
                                      <p:cBhvr>
                                        <p:cTn id="42" dur="500"/>
                                        <p:tgtEl>
                                          <p:spTgt spid="3">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Effect transition="in" filter="barn(inVertical)">
                                      <p:cBhvr>
                                        <p:cTn id="4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858000"/>
          </a:xfrm>
        </p:spPr>
        <p:txBody>
          <a:bodyPr>
            <a:normAutofit fontScale="92500" lnSpcReduction="20000"/>
          </a:bodyPr>
          <a:lstStyle/>
          <a:p>
            <a:r>
              <a:rPr lang="en-US" dirty="0"/>
              <a:t>Now consider what happens when the user suddenly deletes one sentence </a:t>
            </a:r>
            <a:r>
              <a:rPr lang="en-US" dirty="0" smtClean="0"/>
              <a:t>from page </a:t>
            </a:r>
            <a:r>
              <a:rPr lang="en-US" dirty="0"/>
              <a:t>1 of an 800-page </a:t>
            </a:r>
            <a:r>
              <a:rPr lang="en-US" dirty="0" smtClean="0"/>
              <a:t>book.</a:t>
            </a:r>
          </a:p>
          <a:p>
            <a:endParaRPr lang="en-US" dirty="0"/>
          </a:p>
          <a:p>
            <a:r>
              <a:rPr lang="en-US" dirty="0" smtClean="0"/>
              <a:t>After </a:t>
            </a:r>
            <a:r>
              <a:rPr lang="en-US" dirty="0"/>
              <a:t>checking the changed page for correctness, </a:t>
            </a:r>
            <a:r>
              <a:rPr lang="en-US" dirty="0" smtClean="0"/>
              <a:t>he now </a:t>
            </a:r>
            <a:r>
              <a:rPr lang="en-US" dirty="0"/>
              <a:t>wants to make another change on page 600 and types in a command </a:t>
            </a:r>
            <a:r>
              <a:rPr lang="en-US" dirty="0" smtClean="0"/>
              <a:t>telling the </a:t>
            </a:r>
            <a:r>
              <a:rPr lang="en-US" dirty="0"/>
              <a:t>word processor to go to that </a:t>
            </a:r>
            <a:r>
              <a:rPr lang="en-US" dirty="0" smtClean="0"/>
              <a:t>page.</a:t>
            </a:r>
          </a:p>
          <a:p>
            <a:endParaRPr lang="en-US" dirty="0"/>
          </a:p>
          <a:p>
            <a:r>
              <a:rPr lang="en-US" dirty="0" smtClean="0"/>
              <a:t>The </a:t>
            </a:r>
            <a:r>
              <a:rPr lang="en-US" dirty="0"/>
              <a:t>word processor is now forced to reformat the entire book up </a:t>
            </a:r>
            <a:r>
              <a:rPr lang="en-US" dirty="0" smtClean="0"/>
              <a:t>to page </a:t>
            </a:r>
            <a:r>
              <a:rPr lang="en-US" dirty="0"/>
              <a:t>600 on the spot because it does not know what the first line of page 600 </a:t>
            </a:r>
            <a:r>
              <a:rPr lang="en-US" dirty="0" smtClean="0"/>
              <a:t>will be </a:t>
            </a:r>
            <a:r>
              <a:rPr lang="en-US" dirty="0"/>
              <a:t>until it has processed all the previous </a:t>
            </a:r>
            <a:r>
              <a:rPr lang="en-US" dirty="0" smtClean="0"/>
              <a:t>pages.</a:t>
            </a:r>
          </a:p>
          <a:p>
            <a:endParaRPr lang="en-US" dirty="0"/>
          </a:p>
          <a:p>
            <a:r>
              <a:rPr lang="en-US" dirty="0" smtClean="0"/>
              <a:t>There </a:t>
            </a:r>
            <a:r>
              <a:rPr lang="en-US" dirty="0"/>
              <a:t>may be a substantial </a:t>
            </a:r>
            <a:r>
              <a:rPr lang="en-US" dirty="0" smtClean="0"/>
              <a:t>delay before </a:t>
            </a:r>
            <a:r>
              <a:rPr lang="en-US" dirty="0"/>
              <a:t>page 600 can be displayed, leading to an unhappy user.</a:t>
            </a:r>
          </a:p>
        </p:txBody>
      </p:sp>
    </p:spTree>
    <p:extLst>
      <p:ext uri="{BB962C8B-B14F-4D97-AF65-F5344CB8AC3E}">
        <p14:creationId xmlns:p14="http://schemas.microsoft.com/office/powerpoint/2010/main" val="42289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dirty="0"/>
              <a:t>Threads can help here. Suppose that the word processor is written as a </a:t>
            </a:r>
            <a:r>
              <a:rPr lang="en-US" dirty="0" smtClean="0"/>
              <a:t>two threaded</a:t>
            </a:r>
            <a:r>
              <a:rPr lang="en-US" dirty="0"/>
              <a:t> </a:t>
            </a:r>
            <a:r>
              <a:rPr lang="en-US" dirty="0" smtClean="0"/>
              <a:t>program.</a:t>
            </a:r>
          </a:p>
          <a:p>
            <a:endParaRPr lang="en-US" dirty="0"/>
          </a:p>
          <a:p>
            <a:r>
              <a:rPr lang="en-US" dirty="0" smtClean="0"/>
              <a:t>One </a:t>
            </a:r>
            <a:r>
              <a:rPr lang="en-US" dirty="0"/>
              <a:t>thread interacts with the user and the other handles </a:t>
            </a:r>
            <a:r>
              <a:rPr lang="en-US" dirty="0" smtClean="0"/>
              <a:t>reformatting in </a:t>
            </a:r>
            <a:r>
              <a:rPr lang="en-US" dirty="0"/>
              <a:t>the </a:t>
            </a:r>
            <a:r>
              <a:rPr lang="en-US" dirty="0" smtClean="0"/>
              <a:t>background.</a:t>
            </a:r>
          </a:p>
          <a:p>
            <a:endParaRPr lang="en-US" dirty="0"/>
          </a:p>
          <a:p>
            <a:r>
              <a:rPr lang="en-US" dirty="0" smtClean="0"/>
              <a:t>As </a:t>
            </a:r>
            <a:r>
              <a:rPr lang="en-US" dirty="0"/>
              <a:t>soon as the sentence is deleted from page 1, </a:t>
            </a:r>
            <a:r>
              <a:rPr lang="en-US" dirty="0" smtClean="0"/>
              <a:t>the interactive </a:t>
            </a:r>
            <a:r>
              <a:rPr lang="en-US" dirty="0"/>
              <a:t>thread tells the reformatting thread to reformat the whole </a:t>
            </a:r>
            <a:r>
              <a:rPr lang="en-US" dirty="0" smtClean="0"/>
              <a:t>book.</a:t>
            </a:r>
          </a:p>
          <a:p>
            <a:endParaRPr lang="en-US" dirty="0"/>
          </a:p>
          <a:p>
            <a:r>
              <a:rPr lang="en-US" dirty="0" smtClean="0"/>
              <a:t>Meanwhile, the </a:t>
            </a:r>
            <a:r>
              <a:rPr lang="en-US" dirty="0"/>
              <a:t>interactive thread continues to listen to the keyboard and mouse and </a:t>
            </a:r>
            <a:r>
              <a:rPr lang="en-US" dirty="0" smtClean="0"/>
              <a:t>responds to </a:t>
            </a:r>
            <a:r>
              <a:rPr lang="en-US" dirty="0"/>
              <a:t>simple commands like scrolling page 1 while the other thread is </a:t>
            </a:r>
            <a:r>
              <a:rPr lang="en-US" dirty="0" smtClean="0"/>
              <a:t>computing madly </a:t>
            </a:r>
            <a:r>
              <a:rPr lang="en-US" dirty="0"/>
              <a:t>in the background.</a:t>
            </a:r>
          </a:p>
        </p:txBody>
      </p:sp>
    </p:spTree>
    <p:extLst>
      <p:ext uri="{BB962C8B-B14F-4D97-AF65-F5344CB8AC3E}">
        <p14:creationId xmlns:p14="http://schemas.microsoft.com/office/powerpoint/2010/main" val="179628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r>
              <a:rPr lang="en-US" dirty="0"/>
              <a:t>Many word processors have </a:t>
            </a:r>
            <a:r>
              <a:rPr lang="en-US" dirty="0" smtClean="0"/>
              <a:t>a feature </a:t>
            </a:r>
            <a:r>
              <a:rPr lang="en-US" dirty="0"/>
              <a:t>of automatically saving the entire file to disk every few minutes to </a:t>
            </a:r>
            <a:r>
              <a:rPr lang="en-US" dirty="0" smtClean="0"/>
              <a:t>protect the </a:t>
            </a:r>
            <a:r>
              <a:rPr lang="en-US" dirty="0"/>
              <a:t>user against losing a day’s work in the event of a program crash, system </a:t>
            </a:r>
            <a:r>
              <a:rPr lang="en-US" dirty="0" smtClean="0"/>
              <a:t>crash, or </a:t>
            </a:r>
            <a:r>
              <a:rPr lang="en-US" dirty="0"/>
              <a:t>power </a:t>
            </a:r>
            <a:r>
              <a:rPr lang="en-US" dirty="0" smtClean="0"/>
              <a:t>failure.</a:t>
            </a:r>
          </a:p>
          <a:p>
            <a:endParaRPr lang="en-US" dirty="0"/>
          </a:p>
          <a:p>
            <a:r>
              <a:rPr lang="en-US" dirty="0" smtClean="0"/>
              <a:t>The </a:t>
            </a:r>
            <a:r>
              <a:rPr lang="en-US" dirty="0"/>
              <a:t>third thread can handle the disk backups without </a:t>
            </a:r>
            <a:r>
              <a:rPr lang="en-US" dirty="0" smtClean="0"/>
              <a:t>interfering with </a:t>
            </a:r>
            <a:r>
              <a:rPr lang="en-US" dirty="0"/>
              <a:t>the other two. The situation with three threads is shown in Fig. 2-7</a:t>
            </a:r>
            <a:r>
              <a:rPr lang="en-US" dirty="0" smtClean="0"/>
              <a:t>.</a:t>
            </a:r>
          </a:p>
          <a:p>
            <a:endParaRPr lang="en-US" dirty="0"/>
          </a:p>
          <a:p>
            <a:r>
              <a:rPr lang="en-US" dirty="0"/>
              <a:t>If the program were single-threaded, then whenever a disk backup </a:t>
            </a:r>
            <a:r>
              <a:rPr lang="en-US" dirty="0" smtClean="0"/>
              <a:t>started, commands </a:t>
            </a:r>
            <a:r>
              <a:rPr lang="en-US" dirty="0"/>
              <a:t>from the keyboard and mouse would be ignored until the backup </a:t>
            </a:r>
            <a:r>
              <a:rPr lang="en-US" dirty="0" smtClean="0"/>
              <a:t>was finished.</a:t>
            </a:r>
          </a:p>
          <a:p>
            <a:endParaRPr lang="en-US" dirty="0"/>
          </a:p>
          <a:p>
            <a:r>
              <a:rPr lang="en-US" dirty="0"/>
              <a:t>It should be clear that having three separate processes would not work here </a:t>
            </a:r>
            <a:r>
              <a:rPr lang="en-US" dirty="0" smtClean="0"/>
              <a:t>because all </a:t>
            </a:r>
            <a:r>
              <a:rPr lang="en-US" dirty="0"/>
              <a:t>three threads need to operate on the document</a:t>
            </a:r>
            <a:r>
              <a:rPr lang="en-US" dirty="0" smtClean="0"/>
              <a:t>.</a:t>
            </a:r>
          </a:p>
          <a:p>
            <a:endParaRPr lang="en-US" dirty="0"/>
          </a:p>
          <a:p>
            <a:r>
              <a:rPr lang="en-US" dirty="0" smtClean="0"/>
              <a:t> </a:t>
            </a:r>
            <a:r>
              <a:rPr lang="en-US" dirty="0"/>
              <a:t>By having three </a:t>
            </a:r>
            <a:r>
              <a:rPr lang="en-US" dirty="0" smtClean="0"/>
              <a:t>threads instead </a:t>
            </a:r>
            <a:r>
              <a:rPr lang="en-US" dirty="0"/>
              <a:t>of three processes, they share a common memory and thus all have </a:t>
            </a:r>
            <a:r>
              <a:rPr lang="en-US" dirty="0" smtClean="0"/>
              <a:t>access to </a:t>
            </a:r>
            <a:r>
              <a:rPr lang="en-US" dirty="0"/>
              <a:t>the document being edited. With three processes this would be impossible.</a:t>
            </a:r>
          </a:p>
        </p:txBody>
      </p:sp>
    </p:spTree>
    <p:extLst>
      <p:ext uri="{BB962C8B-B14F-4D97-AF65-F5344CB8AC3E}">
        <p14:creationId xmlns:p14="http://schemas.microsoft.com/office/powerpoint/2010/main" val="12024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 word processor with three thre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15075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b="1" dirty="0">
                <a:solidFill>
                  <a:srgbClr val="C00000"/>
                </a:solidFill>
              </a:rPr>
              <a:t>2.2.2 The Classical Thread Model</a:t>
            </a:r>
            <a:endParaRPr lang="en-US" dirty="0">
              <a:solidFill>
                <a:srgbClr val="C00000"/>
              </a:solidFill>
            </a:endParaRPr>
          </a:p>
        </p:txBody>
      </p:sp>
      <p:sp>
        <p:nvSpPr>
          <p:cNvPr id="3" name="Content Placeholder 2"/>
          <p:cNvSpPr>
            <a:spLocks noGrp="1"/>
          </p:cNvSpPr>
          <p:nvPr>
            <p:ph idx="1"/>
          </p:nvPr>
        </p:nvSpPr>
        <p:spPr>
          <a:xfrm>
            <a:off x="0" y="838200"/>
            <a:ext cx="9144000" cy="6019800"/>
          </a:xfrm>
        </p:spPr>
        <p:txBody>
          <a:bodyPr>
            <a:normAutofit fontScale="62500" lnSpcReduction="20000"/>
          </a:bodyPr>
          <a:lstStyle/>
          <a:p>
            <a:r>
              <a:rPr lang="en-US" dirty="0"/>
              <a:t>One way of looking at a process is that it is a way to group related </a:t>
            </a:r>
            <a:r>
              <a:rPr lang="en-US" dirty="0" smtClean="0"/>
              <a:t>resources together.</a:t>
            </a:r>
          </a:p>
          <a:p>
            <a:endParaRPr lang="en-US" dirty="0"/>
          </a:p>
          <a:p>
            <a:r>
              <a:rPr lang="en-US" dirty="0" smtClean="0"/>
              <a:t>A </a:t>
            </a:r>
            <a:r>
              <a:rPr lang="en-US" dirty="0"/>
              <a:t>process has an address space containing program text and data, as </a:t>
            </a:r>
            <a:r>
              <a:rPr lang="en-US" dirty="0" smtClean="0"/>
              <a:t>well as </a:t>
            </a:r>
            <a:r>
              <a:rPr lang="en-US" dirty="0"/>
              <a:t>other </a:t>
            </a:r>
            <a:r>
              <a:rPr lang="en-US" dirty="0" smtClean="0"/>
              <a:t>resources.</a:t>
            </a:r>
          </a:p>
          <a:p>
            <a:endParaRPr lang="en-US" dirty="0"/>
          </a:p>
          <a:p>
            <a:r>
              <a:rPr lang="en-US" dirty="0" smtClean="0"/>
              <a:t>These </a:t>
            </a:r>
            <a:r>
              <a:rPr lang="en-US" dirty="0"/>
              <a:t>resources may include open files, child processes, </a:t>
            </a:r>
            <a:r>
              <a:rPr lang="en-US" dirty="0" smtClean="0"/>
              <a:t>pending alarms</a:t>
            </a:r>
            <a:r>
              <a:rPr lang="en-US" dirty="0"/>
              <a:t>, signal handlers, accounting information, and </a:t>
            </a:r>
            <a:r>
              <a:rPr lang="en-US" dirty="0" smtClean="0"/>
              <a:t>more.</a:t>
            </a:r>
          </a:p>
          <a:p>
            <a:endParaRPr lang="en-US" dirty="0"/>
          </a:p>
          <a:p>
            <a:r>
              <a:rPr lang="en-US" dirty="0" smtClean="0"/>
              <a:t>By </a:t>
            </a:r>
            <a:r>
              <a:rPr lang="en-US" dirty="0"/>
              <a:t>putting </a:t>
            </a:r>
            <a:r>
              <a:rPr lang="en-US" dirty="0" smtClean="0"/>
              <a:t>them together </a:t>
            </a:r>
            <a:r>
              <a:rPr lang="en-US" dirty="0"/>
              <a:t>in the form of a process, they can be managed more easily</a:t>
            </a:r>
            <a:r>
              <a:rPr lang="en-US" dirty="0" smtClean="0"/>
              <a:t>.</a:t>
            </a:r>
          </a:p>
          <a:p>
            <a:endParaRPr lang="en-US" dirty="0"/>
          </a:p>
          <a:p>
            <a:r>
              <a:rPr lang="en-US" dirty="0"/>
              <a:t>The other concept a process has is a thread of execution, usually shortened </a:t>
            </a:r>
            <a:r>
              <a:rPr lang="en-US" dirty="0" smtClean="0"/>
              <a:t>to just </a:t>
            </a:r>
            <a:r>
              <a:rPr lang="en-US" b="1" dirty="0" smtClean="0"/>
              <a:t>thread</a:t>
            </a:r>
            <a:r>
              <a:rPr lang="en-US" dirty="0" smtClean="0"/>
              <a:t>.</a:t>
            </a:r>
          </a:p>
          <a:p>
            <a:endParaRPr lang="en-US" dirty="0"/>
          </a:p>
          <a:p>
            <a:r>
              <a:rPr lang="en-US" dirty="0" smtClean="0"/>
              <a:t>The </a:t>
            </a:r>
            <a:r>
              <a:rPr lang="en-US" dirty="0"/>
              <a:t>thread has a program counter that keeps track of which </a:t>
            </a:r>
            <a:r>
              <a:rPr lang="en-US" dirty="0" smtClean="0"/>
              <a:t>instruction to </a:t>
            </a:r>
            <a:r>
              <a:rPr lang="en-US" dirty="0"/>
              <a:t>execute next. It has registers, which hold its current working variables</a:t>
            </a:r>
            <a:r>
              <a:rPr lang="en-US" dirty="0" smtClean="0"/>
              <a:t>.</a:t>
            </a:r>
          </a:p>
          <a:p>
            <a:endParaRPr lang="en-US" dirty="0"/>
          </a:p>
          <a:p>
            <a:r>
              <a:rPr lang="en-US" dirty="0" smtClean="0"/>
              <a:t>Threads allow </a:t>
            </a:r>
            <a:r>
              <a:rPr lang="en-US" dirty="0"/>
              <a:t>multiple executions to </a:t>
            </a:r>
            <a:r>
              <a:rPr lang="en-US" dirty="0" smtClean="0"/>
              <a:t>take place </a:t>
            </a:r>
            <a:r>
              <a:rPr lang="en-US" dirty="0"/>
              <a:t>in the same process environment</a:t>
            </a:r>
          </a:p>
        </p:txBody>
      </p:sp>
    </p:spTree>
    <p:extLst>
      <p:ext uri="{BB962C8B-B14F-4D97-AF65-F5344CB8AC3E}">
        <p14:creationId xmlns:p14="http://schemas.microsoft.com/office/powerpoint/2010/main" val="384128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894"/>
            <a:ext cx="9144000" cy="6831106"/>
          </a:xfrm>
        </p:spPr>
        <p:txBody>
          <a:bodyPr>
            <a:normAutofit fontScale="85000" lnSpcReduction="10000"/>
          </a:bodyPr>
          <a:lstStyle/>
          <a:p>
            <a:r>
              <a:rPr lang="en-US" dirty="0"/>
              <a:t>Having multiple threads running in parallel in one process is analogous to </a:t>
            </a:r>
            <a:r>
              <a:rPr lang="en-US" dirty="0" smtClean="0"/>
              <a:t>having multiple </a:t>
            </a:r>
            <a:r>
              <a:rPr lang="en-US" dirty="0"/>
              <a:t>processes running in parallel in one </a:t>
            </a:r>
            <a:r>
              <a:rPr lang="en-US" dirty="0" smtClean="0"/>
              <a:t>computer.</a:t>
            </a:r>
          </a:p>
          <a:p>
            <a:endParaRPr lang="en-US" dirty="0"/>
          </a:p>
          <a:p>
            <a:r>
              <a:rPr lang="en-US" dirty="0" smtClean="0"/>
              <a:t>In </a:t>
            </a:r>
            <a:r>
              <a:rPr lang="en-US" dirty="0"/>
              <a:t>the former case, </a:t>
            </a:r>
            <a:r>
              <a:rPr lang="en-US" dirty="0" smtClean="0"/>
              <a:t>the threads </a:t>
            </a:r>
            <a:r>
              <a:rPr lang="en-US" dirty="0"/>
              <a:t>share an address space and other </a:t>
            </a:r>
            <a:r>
              <a:rPr lang="en-US" dirty="0" smtClean="0"/>
              <a:t>resources.</a:t>
            </a:r>
          </a:p>
          <a:p>
            <a:endParaRPr lang="en-US" dirty="0"/>
          </a:p>
          <a:p>
            <a:r>
              <a:rPr lang="en-US" dirty="0" smtClean="0"/>
              <a:t>In </a:t>
            </a:r>
            <a:r>
              <a:rPr lang="en-US" dirty="0"/>
              <a:t>the latter case, </a:t>
            </a:r>
            <a:r>
              <a:rPr lang="en-US" dirty="0" smtClean="0"/>
              <a:t>processes share </a:t>
            </a:r>
            <a:r>
              <a:rPr lang="en-US" dirty="0"/>
              <a:t>physical memory, disks, printers, and other </a:t>
            </a:r>
            <a:r>
              <a:rPr lang="en-US" dirty="0" smtClean="0"/>
              <a:t>resources.</a:t>
            </a:r>
          </a:p>
          <a:p>
            <a:endParaRPr lang="en-US" dirty="0"/>
          </a:p>
          <a:p>
            <a:r>
              <a:rPr lang="en-US" dirty="0" smtClean="0"/>
              <a:t>Because </a:t>
            </a:r>
            <a:r>
              <a:rPr lang="en-US" dirty="0"/>
              <a:t>threads </a:t>
            </a:r>
            <a:r>
              <a:rPr lang="en-US" dirty="0" smtClean="0"/>
              <a:t>have some </a:t>
            </a:r>
            <a:r>
              <a:rPr lang="en-US" dirty="0"/>
              <a:t>of the properties of processes, they are sometimes called </a:t>
            </a:r>
            <a:r>
              <a:rPr lang="en-US" b="1" dirty="0"/>
              <a:t>lightweight processes</a:t>
            </a:r>
            <a:r>
              <a:rPr lang="en-US" dirty="0" smtClean="0"/>
              <a:t>.</a:t>
            </a:r>
          </a:p>
          <a:p>
            <a:endParaRPr lang="en-US" dirty="0"/>
          </a:p>
          <a:p>
            <a:r>
              <a:rPr lang="en-US" dirty="0"/>
              <a:t>The term </a:t>
            </a:r>
            <a:r>
              <a:rPr lang="en-US" b="1" dirty="0"/>
              <a:t>multithreading </a:t>
            </a:r>
            <a:r>
              <a:rPr lang="en-US" dirty="0"/>
              <a:t>is also used to describe the situation of </a:t>
            </a:r>
            <a:r>
              <a:rPr lang="en-US" dirty="0" smtClean="0"/>
              <a:t>allowing multiple </a:t>
            </a:r>
            <a:r>
              <a:rPr lang="en-US" dirty="0"/>
              <a:t>threads in the same process.</a:t>
            </a:r>
          </a:p>
        </p:txBody>
      </p:sp>
    </p:spTree>
    <p:extLst>
      <p:ext uri="{BB962C8B-B14F-4D97-AF65-F5344CB8AC3E}">
        <p14:creationId xmlns:p14="http://schemas.microsoft.com/office/powerpoint/2010/main" val="417353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297" t="22794" r="27883" b="38603"/>
          <a:stretch/>
        </p:blipFill>
        <p:spPr bwMode="auto">
          <a:xfrm>
            <a:off x="4482" y="8965"/>
            <a:ext cx="9139518" cy="6849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562781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fontScale="70000" lnSpcReduction="20000"/>
          </a:bodyPr>
          <a:lstStyle/>
          <a:p>
            <a:r>
              <a:rPr lang="en-US" dirty="0"/>
              <a:t>In Fig. 2-11(a) we see three traditional </a:t>
            </a:r>
            <a:r>
              <a:rPr lang="en-US" dirty="0" smtClean="0"/>
              <a:t>processes.</a:t>
            </a:r>
          </a:p>
          <a:p>
            <a:endParaRPr lang="en-US" dirty="0"/>
          </a:p>
          <a:p>
            <a:r>
              <a:rPr lang="en-US" dirty="0" smtClean="0"/>
              <a:t>Each </a:t>
            </a:r>
            <a:r>
              <a:rPr lang="en-US" dirty="0"/>
              <a:t>process has its own </a:t>
            </a:r>
            <a:r>
              <a:rPr lang="en-US" dirty="0" smtClean="0"/>
              <a:t>address space </a:t>
            </a:r>
            <a:r>
              <a:rPr lang="en-US" dirty="0"/>
              <a:t>and a single thread of </a:t>
            </a:r>
            <a:r>
              <a:rPr lang="en-US" dirty="0" smtClean="0"/>
              <a:t>control.</a:t>
            </a:r>
          </a:p>
          <a:p>
            <a:endParaRPr lang="en-US" dirty="0"/>
          </a:p>
          <a:p>
            <a:r>
              <a:rPr lang="en-US" dirty="0" smtClean="0"/>
              <a:t>In </a:t>
            </a:r>
            <a:r>
              <a:rPr lang="en-US" dirty="0"/>
              <a:t>contrast, in Fig. 2-11(b) we see a </a:t>
            </a:r>
            <a:r>
              <a:rPr lang="en-US" dirty="0" smtClean="0"/>
              <a:t>single process </a:t>
            </a:r>
            <a:r>
              <a:rPr lang="en-US" dirty="0"/>
              <a:t>with three threads of </a:t>
            </a:r>
            <a:r>
              <a:rPr lang="en-US" dirty="0" smtClean="0"/>
              <a:t>control.</a:t>
            </a:r>
          </a:p>
          <a:p>
            <a:endParaRPr lang="en-US" dirty="0"/>
          </a:p>
          <a:p>
            <a:r>
              <a:rPr lang="en-US" dirty="0" smtClean="0"/>
              <a:t>Although </a:t>
            </a:r>
            <a:r>
              <a:rPr lang="en-US" dirty="0"/>
              <a:t>in both cases we have </a:t>
            </a:r>
            <a:r>
              <a:rPr lang="en-US" dirty="0" smtClean="0"/>
              <a:t>three threads</a:t>
            </a:r>
            <a:r>
              <a:rPr lang="en-US" dirty="0"/>
              <a:t>, in Fig. 2-11(a) each of them operates in a different address space, </a:t>
            </a:r>
            <a:r>
              <a:rPr lang="en-US" dirty="0" smtClean="0"/>
              <a:t>whereas in </a:t>
            </a:r>
            <a:r>
              <a:rPr lang="en-US" dirty="0"/>
              <a:t>Fig. 2-11(b) all three of them share the same address space</a:t>
            </a:r>
            <a:r>
              <a:rPr lang="en-US" dirty="0" smtClean="0"/>
              <a:t>.</a:t>
            </a:r>
          </a:p>
          <a:p>
            <a:endParaRPr lang="en-US" dirty="0"/>
          </a:p>
          <a:p>
            <a:r>
              <a:rPr lang="en-US" dirty="0"/>
              <a:t>When a multithreaded process is run on a single-CPU system, the threads </a:t>
            </a:r>
            <a:r>
              <a:rPr lang="en-US" dirty="0" smtClean="0"/>
              <a:t>take turns running.</a:t>
            </a:r>
          </a:p>
          <a:p>
            <a:endParaRPr lang="en-US" dirty="0"/>
          </a:p>
          <a:p>
            <a:r>
              <a:rPr lang="en-US" dirty="0" smtClean="0"/>
              <a:t>We </a:t>
            </a:r>
            <a:r>
              <a:rPr lang="en-US" dirty="0"/>
              <a:t>saw how multiprogramming of processes </a:t>
            </a:r>
            <a:r>
              <a:rPr lang="en-US" dirty="0" smtClean="0"/>
              <a:t>works.</a:t>
            </a:r>
          </a:p>
          <a:p>
            <a:endParaRPr lang="en-US" dirty="0"/>
          </a:p>
          <a:p>
            <a:r>
              <a:rPr lang="en-US" dirty="0" smtClean="0"/>
              <a:t>By</a:t>
            </a:r>
            <a:r>
              <a:rPr lang="en-US" dirty="0"/>
              <a:t> </a:t>
            </a:r>
            <a:r>
              <a:rPr lang="en-US" dirty="0" smtClean="0"/>
              <a:t>switching </a:t>
            </a:r>
            <a:r>
              <a:rPr lang="en-US" dirty="0"/>
              <a:t>back and forth among multiple processes, the system gives the </a:t>
            </a:r>
            <a:r>
              <a:rPr lang="en-US" dirty="0" smtClean="0"/>
              <a:t>illusion of </a:t>
            </a:r>
            <a:r>
              <a:rPr lang="en-US" dirty="0"/>
              <a:t>separate sequential processes running in </a:t>
            </a:r>
            <a:r>
              <a:rPr lang="en-US" dirty="0" smtClean="0"/>
              <a:t>parallel.</a:t>
            </a:r>
          </a:p>
          <a:p>
            <a:endParaRPr lang="en-US" dirty="0"/>
          </a:p>
          <a:p>
            <a:r>
              <a:rPr lang="en-US" dirty="0" smtClean="0"/>
              <a:t>Multithreading </a:t>
            </a:r>
            <a:r>
              <a:rPr lang="en-US" dirty="0"/>
              <a:t>works the </a:t>
            </a:r>
            <a:r>
              <a:rPr lang="en-US" dirty="0" smtClean="0"/>
              <a:t>same way</a:t>
            </a:r>
            <a:r>
              <a:rPr lang="en-US" dirty="0"/>
              <a:t>. The CPU switches rapidly back and forth among the threads, providing </a:t>
            </a:r>
            <a:r>
              <a:rPr lang="en-US" dirty="0" smtClean="0"/>
              <a:t>the illusion </a:t>
            </a:r>
            <a:r>
              <a:rPr lang="en-US" dirty="0"/>
              <a:t>that the threads are running in </a:t>
            </a:r>
            <a:r>
              <a:rPr lang="en-US" dirty="0" smtClean="0"/>
              <a:t>parallel.</a:t>
            </a:r>
            <a:endParaRPr lang="en-US" dirty="0"/>
          </a:p>
        </p:txBody>
      </p:sp>
    </p:spTree>
    <p:extLst>
      <p:ext uri="{BB962C8B-B14F-4D97-AF65-F5344CB8AC3E}">
        <p14:creationId xmlns:p14="http://schemas.microsoft.com/office/powerpoint/2010/main" val="150131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arn(inVertic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arn(inVertical)">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barn(inVertical)">
                                      <p:cBhvr>
                                        <p:cTn id="4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144001" cy="6629400"/>
          </a:xfrm>
        </p:spPr>
        <p:txBody>
          <a:bodyPr>
            <a:normAutofit fontScale="55000" lnSpcReduction="20000"/>
          </a:bodyPr>
          <a:lstStyle/>
          <a:p>
            <a:r>
              <a:rPr lang="en-US" dirty="0" smtClean="0"/>
              <a:t>All threads have exactly the same address space, which means that they also share the same global variables.</a:t>
            </a:r>
          </a:p>
          <a:p>
            <a:endParaRPr lang="en-US" dirty="0" smtClean="0"/>
          </a:p>
          <a:p>
            <a:r>
              <a:rPr lang="en-US" dirty="0" smtClean="0"/>
              <a:t>Since every thread can access every memory address within the process’ address space, one thread can read, write, or even wipe out another thread’s stack.</a:t>
            </a:r>
          </a:p>
          <a:p>
            <a:endParaRPr lang="en-US" dirty="0" smtClean="0"/>
          </a:p>
          <a:p>
            <a:r>
              <a:rPr lang="en-US" dirty="0" smtClean="0"/>
              <a:t>For example, if one thread opens a file, that file is visible to the other threads in the process and they can read and write it.</a:t>
            </a:r>
          </a:p>
          <a:p>
            <a:endParaRPr lang="en-US" dirty="0" smtClean="0"/>
          </a:p>
          <a:p>
            <a:r>
              <a:rPr lang="en-US" dirty="0" smtClean="0"/>
              <a:t>Like a traditional process (i.e., a process with only one thread), a thread can be in any one of several states: running, blocked, ready, or terminated.</a:t>
            </a:r>
          </a:p>
          <a:p>
            <a:endParaRPr lang="en-US" dirty="0" smtClean="0"/>
          </a:p>
          <a:p>
            <a:r>
              <a:rPr lang="en-US" dirty="0" smtClean="0"/>
              <a:t>A running thread currently has the CPU and is active.</a:t>
            </a:r>
          </a:p>
          <a:p>
            <a:endParaRPr lang="en-US" dirty="0" smtClean="0"/>
          </a:p>
          <a:p>
            <a:r>
              <a:rPr lang="en-US" dirty="0" smtClean="0"/>
              <a:t>In contrast, a blocked thread is waiting for some event to unblock it.</a:t>
            </a:r>
          </a:p>
          <a:p>
            <a:endParaRPr lang="en-US" dirty="0" smtClean="0"/>
          </a:p>
          <a:p>
            <a:r>
              <a:rPr lang="en-US" dirty="0" smtClean="0"/>
              <a:t>For example, when a thread performs a system call to read from the keyboard, it is blocked until input is typed.</a:t>
            </a:r>
          </a:p>
          <a:p>
            <a:endParaRPr lang="en-US" dirty="0" smtClean="0"/>
          </a:p>
          <a:p>
            <a:r>
              <a:rPr lang="en-US" dirty="0" smtClean="0"/>
              <a:t>A thread can block waiting for some external event to happen or for some other thread to unblock it.</a:t>
            </a:r>
          </a:p>
          <a:p>
            <a:endParaRPr lang="en-US" dirty="0" smtClean="0"/>
          </a:p>
          <a:p>
            <a:r>
              <a:rPr lang="en-US" dirty="0" smtClean="0"/>
              <a:t>A ready thread is scheduled to run and it will start running as soon as its turn comes up.</a:t>
            </a:r>
          </a:p>
          <a:p>
            <a:endParaRPr lang="en-US" dirty="0" smtClean="0"/>
          </a:p>
          <a:p>
            <a:r>
              <a:rPr lang="en-US" dirty="0" smtClean="0"/>
              <a:t>The transitions between thread states are the same as those between process states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arn(inVertic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arn(inVertical)">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barn(inVertical)">
                                      <p:cBhvr>
                                        <p:cTn id="42" dur="500"/>
                                        <p:tgtEl>
                                          <p:spTgt spid="3">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Effect transition="in" filter="barn(inVertical)">
                                      <p:cBhvr>
                                        <p:cTn id="47" dur="500"/>
                                        <p:tgtEl>
                                          <p:spTgt spid="3">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18" end="18"/>
                                            </p:txEl>
                                          </p:spTgt>
                                        </p:tgtEl>
                                        <p:attrNameLst>
                                          <p:attrName>style.visibility</p:attrName>
                                        </p:attrNameLst>
                                      </p:cBhvr>
                                      <p:to>
                                        <p:strVal val="visible"/>
                                      </p:to>
                                    </p:set>
                                    <p:animEffect transition="in" filter="barn(inVertical)">
                                      <p:cBhvr>
                                        <p:cTn id="52"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157447" cy="6884894"/>
          </a:xfrm>
        </p:spPr>
        <p:txBody>
          <a:bodyPr>
            <a:normAutofit fontScale="85000" lnSpcReduction="20000"/>
          </a:bodyPr>
          <a:lstStyle/>
          <a:p>
            <a:r>
              <a:rPr lang="en-US" dirty="0" smtClean="0"/>
              <a:t>It is important to realize that each thread has its own stack, as illustrated in Fig. 2-13.</a:t>
            </a:r>
          </a:p>
          <a:p>
            <a:endParaRPr lang="en-US" dirty="0" smtClean="0"/>
          </a:p>
          <a:p>
            <a:r>
              <a:rPr lang="en-US" dirty="0" smtClean="0"/>
              <a:t>Each thread’s stack contains one frame for each procedure called but not yet returned from.</a:t>
            </a:r>
          </a:p>
          <a:p>
            <a:endParaRPr lang="en-US" dirty="0" smtClean="0"/>
          </a:p>
          <a:p>
            <a:r>
              <a:rPr lang="en-US" dirty="0" smtClean="0"/>
              <a:t>This frame contains the procedure’s local variables and the return address to use when the procedure call has finished.</a:t>
            </a:r>
          </a:p>
          <a:p>
            <a:endParaRPr lang="en-US" dirty="0" smtClean="0"/>
          </a:p>
          <a:p>
            <a:r>
              <a:rPr lang="en-US" dirty="0" smtClean="0"/>
              <a:t>For example, if procedure </a:t>
            </a:r>
            <a:r>
              <a:rPr lang="en-US" i="1" dirty="0" smtClean="0"/>
              <a:t>X calls procedure Y and Y calls procedure Z, then while Z is executing, the </a:t>
            </a:r>
            <a:r>
              <a:rPr lang="en-US" dirty="0" smtClean="0"/>
              <a:t>frames for </a:t>
            </a:r>
            <a:r>
              <a:rPr lang="en-US" i="1" dirty="0" smtClean="0"/>
              <a:t>X, Y, and Z will all be on the stack.</a:t>
            </a:r>
          </a:p>
          <a:p>
            <a:endParaRPr lang="en-US" i="1" dirty="0" smtClean="0"/>
          </a:p>
          <a:p>
            <a:r>
              <a:rPr lang="en-US" i="1" dirty="0" smtClean="0"/>
              <a:t>Each thread will generally call different </a:t>
            </a:r>
            <a:r>
              <a:rPr lang="en-US" dirty="0" smtClean="0"/>
              <a:t>procedures and thus have a different execution history.</a:t>
            </a:r>
          </a:p>
          <a:p>
            <a:endParaRPr lang="en-US" dirty="0" smtClean="0"/>
          </a:p>
          <a:p>
            <a:r>
              <a:rPr lang="en-US" dirty="0" smtClean="0"/>
              <a:t>This is why each thread needs its own stack.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40972" t="41667" r="15278" b="24537"/>
          <a:stretch>
            <a:fillRect/>
          </a:stretch>
        </p:blipFill>
        <p:spPr bwMode="auto">
          <a:xfrm>
            <a:off x="0" y="-1"/>
            <a:ext cx="9144000" cy="68445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C00000"/>
                </a:solidFill>
              </a:rPr>
              <a:t>2.2.3 Implementing Threads in User Space</a:t>
            </a:r>
            <a:endParaRPr lang="en-US" dirty="0">
              <a:solidFill>
                <a:srgbClr val="C00000"/>
              </a:solidFill>
            </a:endParaRPr>
          </a:p>
        </p:txBody>
      </p:sp>
      <p:sp>
        <p:nvSpPr>
          <p:cNvPr id="3" name="Content Placeholder 2"/>
          <p:cNvSpPr>
            <a:spLocks noGrp="1"/>
          </p:cNvSpPr>
          <p:nvPr>
            <p:ph idx="1"/>
          </p:nvPr>
        </p:nvSpPr>
        <p:spPr>
          <a:xfrm>
            <a:off x="0" y="1219200"/>
            <a:ext cx="9036424" cy="5611906"/>
          </a:xfrm>
        </p:spPr>
        <p:txBody>
          <a:bodyPr>
            <a:normAutofit fontScale="70000" lnSpcReduction="20000"/>
          </a:bodyPr>
          <a:lstStyle/>
          <a:p>
            <a:r>
              <a:rPr lang="en-US" dirty="0" smtClean="0"/>
              <a:t>There are two main places to implement threads: user space and the kernel.</a:t>
            </a:r>
          </a:p>
          <a:p>
            <a:endParaRPr lang="en-US" dirty="0" smtClean="0"/>
          </a:p>
          <a:p>
            <a:r>
              <a:rPr lang="en-US" dirty="0" smtClean="0"/>
              <a:t>The first method is to put the threads package entirely in user space.</a:t>
            </a:r>
          </a:p>
          <a:p>
            <a:endParaRPr lang="en-US" dirty="0" smtClean="0"/>
          </a:p>
          <a:p>
            <a:r>
              <a:rPr lang="en-US" dirty="0" smtClean="0"/>
              <a:t>The kernel knows nothing about them.</a:t>
            </a:r>
          </a:p>
          <a:p>
            <a:endParaRPr lang="en-US" dirty="0" smtClean="0"/>
          </a:p>
          <a:p>
            <a:r>
              <a:rPr lang="en-US" dirty="0" smtClean="0"/>
              <a:t>As far as the kernel is concerned, it is managing ordinary, single-threaded processes.</a:t>
            </a:r>
          </a:p>
          <a:p>
            <a:endParaRPr lang="en-US" dirty="0" smtClean="0"/>
          </a:p>
          <a:p>
            <a:r>
              <a:rPr lang="en-US" dirty="0" smtClean="0"/>
              <a:t>The first, and most obvious, advantage is that a user-level threads package can be implemented on an operating system that does not support threads.</a:t>
            </a:r>
          </a:p>
          <a:p>
            <a:endParaRPr lang="en-US" dirty="0" smtClean="0"/>
          </a:p>
          <a:p>
            <a:r>
              <a:rPr lang="en-US" dirty="0" smtClean="0"/>
              <a:t>The threads run on top of a run-time system, which is a collection of procedures that manage threads.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Image result for A user-level threads package. (b) A threads package managed by the kern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Image result for A user-level threads package. (b) A threads package managed by the kernel."/>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r>
              <a:rPr lang="en-US" dirty="0" smtClean="0"/>
              <a:t>When threads are managed in user space, each process needs its own private </a:t>
            </a:r>
            <a:r>
              <a:rPr lang="en-US" b="1" dirty="0" smtClean="0"/>
              <a:t>thread table to keep track of the threads in that process.</a:t>
            </a:r>
          </a:p>
          <a:p>
            <a:endParaRPr lang="en-US" b="1" dirty="0" smtClean="0"/>
          </a:p>
          <a:p>
            <a:r>
              <a:rPr lang="en-US" b="1" dirty="0" smtClean="0"/>
              <a:t>This table is analogous to </a:t>
            </a:r>
            <a:r>
              <a:rPr lang="en-US" dirty="0" smtClean="0"/>
              <a:t>the kernel’s process table, except that it keeps track only of the per-thread properties, such as each thread’s program counter, stack pointer, registers, state, and so on.</a:t>
            </a:r>
          </a:p>
          <a:p>
            <a:endParaRPr lang="en-US" dirty="0" smtClean="0"/>
          </a:p>
          <a:p>
            <a:r>
              <a:rPr lang="en-US" dirty="0" smtClean="0"/>
              <a:t>The thread table is managed by the run-time system.</a:t>
            </a:r>
          </a:p>
          <a:p>
            <a:endParaRPr lang="en-US" dirty="0" smtClean="0"/>
          </a:p>
          <a:p>
            <a:r>
              <a:rPr lang="en-US" dirty="0" smtClean="0"/>
              <a:t>When a thread is moved to ready state or blocked state, the information needed to restart it is stored in the thread table, exactly the same way as the kernel stores information about processes in the process table.</a:t>
            </a:r>
          </a:p>
          <a:p>
            <a:endParaRPr lang="en-US" dirty="0" smtClean="0"/>
          </a:p>
          <a:p>
            <a:r>
              <a:rPr lang="en-US" dirty="0" smtClean="0"/>
              <a:t>When a thread does something that may cause it to become blocked locally, for example, waiting for another thread in its process to complete some work, it calls a run-time system procedure.</a:t>
            </a:r>
          </a:p>
          <a:p>
            <a:endParaRPr lang="en-US" dirty="0" smtClean="0"/>
          </a:p>
          <a:p>
            <a:r>
              <a:rPr lang="en-US" dirty="0" smtClean="0"/>
              <a:t>This procedure checks to see if the thread must be put into blocked state. If so, it stores the thread’s registers (i.e., its own) in the thread table, looks in the table for a ready thread to run, and reloads the machine registers with the new thread’s saved values.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smtClean="0">
                <a:solidFill>
                  <a:srgbClr val="C00000"/>
                </a:solidFill>
              </a:rPr>
              <a:t>2.2.4 Implementing Threads in the Kernel</a:t>
            </a:r>
            <a:endParaRPr lang="en-US" dirty="0">
              <a:solidFill>
                <a:srgbClr val="C00000"/>
              </a:solidFill>
            </a:endParaRPr>
          </a:p>
        </p:txBody>
      </p:sp>
      <p:sp>
        <p:nvSpPr>
          <p:cNvPr id="3" name="Content Placeholder 2"/>
          <p:cNvSpPr>
            <a:spLocks noGrp="1"/>
          </p:cNvSpPr>
          <p:nvPr>
            <p:ph idx="1"/>
          </p:nvPr>
        </p:nvSpPr>
        <p:spPr>
          <a:xfrm>
            <a:off x="0" y="1066800"/>
            <a:ext cx="9144000" cy="5791200"/>
          </a:xfrm>
        </p:spPr>
        <p:txBody>
          <a:bodyPr>
            <a:normAutofit fontScale="62500" lnSpcReduction="20000"/>
          </a:bodyPr>
          <a:lstStyle/>
          <a:p>
            <a:r>
              <a:rPr lang="en-US" dirty="0" smtClean="0"/>
              <a:t>No run-time system is needed in each, as shown in Fig. 2-16(b).</a:t>
            </a:r>
          </a:p>
          <a:p>
            <a:endParaRPr lang="en-US" dirty="0" smtClean="0"/>
          </a:p>
          <a:p>
            <a:r>
              <a:rPr lang="en-US" dirty="0" smtClean="0"/>
              <a:t>Also, there is no thread table in each process.</a:t>
            </a:r>
          </a:p>
          <a:p>
            <a:endParaRPr lang="en-US" dirty="0" smtClean="0"/>
          </a:p>
          <a:p>
            <a:r>
              <a:rPr lang="en-US" dirty="0" smtClean="0"/>
              <a:t>Instead, the kernel has a thread table that keeps track of all the threads in the system.</a:t>
            </a:r>
          </a:p>
          <a:p>
            <a:endParaRPr lang="en-US" dirty="0" smtClean="0"/>
          </a:p>
          <a:p>
            <a:r>
              <a:rPr lang="en-US" dirty="0" smtClean="0"/>
              <a:t>When a thread wants to create a new thread or destroy an existing thread, it makes a kernel call, which then does the creation or destruction by updating the kernel thread table.</a:t>
            </a:r>
          </a:p>
          <a:p>
            <a:endParaRPr lang="en-US" dirty="0" smtClean="0"/>
          </a:p>
          <a:p>
            <a:r>
              <a:rPr lang="en-US" dirty="0" smtClean="0"/>
              <a:t>The kernel’s thread table holds each thread’s registers, state, and other information. </a:t>
            </a:r>
          </a:p>
          <a:p>
            <a:endParaRPr lang="en-US" dirty="0" smtClean="0"/>
          </a:p>
          <a:p>
            <a:r>
              <a:rPr lang="en-US" dirty="0" smtClean="0"/>
              <a:t>The information is the same as with user-level threads, but now kept in the kernel instead of in user space (inside the run-time system).</a:t>
            </a:r>
          </a:p>
          <a:p>
            <a:endParaRPr lang="en-US" dirty="0" smtClean="0"/>
          </a:p>
          <a:p>
            <a:r>
              <a:rPr lang="en-US" dirty="0" smtClean="0"/>
              <a:t>In addition, the kernel also maintains the traditional process table to keep track of processes.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arn(inVertic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arn(inVertical)">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612" name="Shape 196612"/>
        <p:cNvGrpSpPr/>
        <p:nvPr/>
      </p:nvGrpSpPr>
      <p:grpSpPr>
        <a:xfrm>
          <a:off x="0" y="0"/>
          <a:ext cx="0" cy="0"/>
          <a:chOff x="0" y="0"/>
          <a:chExt cx="0" cy="0"/>
        </a:xfrm>
      </p:grpSpPr>
      <p:sp>
        <p:nvSpPr>
          <p:cNvPr id="196613" name="Google Shape;196613;p1"/>
          <p:cNvSpPr/>
          <p:nvPr/>
        </p:nvSpPr>
        <p:spPr>
          <a:xfrm>
            <a:off x="0" y="228600"/>
            <a:ext cx="8839200" cy="6247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The first ones used mechanical relays but were very slow, with cycle times measured in seconds. Relays were later replaced by vacuum tubes.</a:t>
            </a:r>
            <a:endParaRPr/>
          </a:p>
          <a:p>
            <a:pPr indent="0" lvl="0" marL="0" marR="0" rtl="0" algn="just">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These machines were enormous, filling up entire rooms with tens of thousands of vacuum tubes, but they were still millions of times slower than even the cheapest personal computers available today.</a:t>
            </a:r>
            <a:endParaRPr/>
          </a:p>
          <a:p>
            <a:pPr indent="0" lvl="0" marL="0" marR="0" rtl="0" algn="just">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In these early days, a single group of people designed, built, programmed, operated, and maintained each machine. All programming was done in absolute machine language, often by wiring up plugboards to control the machine's basic functions.</a:t>
            </a:r>
            <a:endParaRPr/>
          </a:p>
          <a:p>
            <a:pPr indent="0" lvl="0" marL="0" marR="0" rtl="0" algn="just">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AutoShape 2" descr="Image result for A user-level threads package. (b) A threads package managed by the kernel."/>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slide_10.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fontScale="70000" lnSpcReduction="20000"/>
          </a:bodyPr>
          <a:lstStyle/>
          <a:p>
            <a:r>
              <a:rPr lang="en-US" dirty="0" smtClean="0"/>
              <a:t>When a thread blocks, the kernel, at its option, can run either another thread from the same process (if one is ready) or a thread from a different process.</a:t>
            </a:r>
          </a:p>
          <a:p>
            <a:endParaRPr lang="en-US" dirty="0" smtClean="0"/>
          </a:p>
          <a:p>
            <a:r>
              <a:rPr lang="en-US" dirty="0" smtClean="0"/>
              <a:t>With user-level threads, the run-time system keeps running threads from its own process until the kernel takes the CPU away from it.</a:t>
            </a:r>
          </a:p>
          <a:p>
            <a:endParaRPr lang="en-US" dirty="0" smtClean="0"/>
          </a:p>
          <a:p>
            <a:r>
              <a:rPr lang="en-US" dirty="0" smtClean="0"/>
              <a:t>Due to the relatively greater cost of creating and destroying threads in the kernel, some systems take an environmentally correct approach and recycle their threads.</a:t>
            </a:r>
          </a:p>
          <a:p>
            <a:endParaRPr lang="en-US" dirty="0" smtClean="0"/>
          </a:p>
          <a:p>
            <a:r>
              <a:rPr lang="en-US" dirty="0" smtClean="0"/>
              <a:t>When a thread is destroyed, it is marked as not </a:t>
            </a:r>
            <a:r>
              <a:rPr lang="en-US" dirty="0" err="1" smtClean="0"/>
              <a:t>runnable</a:t>
            </a:r>
            <a:r>
              <a:rPr lang="en-US" dirty="0" smtClean="0"/>
              <a:t>, but its kernel data structures are not otherwise affected.</a:t>
            </a:r>
          </a:p>
          <a:p>
            <a:endParaRPr lang="en-US" dirty="0" smtClean="0"/>
          </a:p>
          <a:p>
            <a:r>
              <a:rPr lang="en-US" dirty="0" smtClean="0"/>
              <a:t>Later, when a new thread must be created, an old thread is reactivated, saving some overhead.</a:t>
            </a:r>
          </a:p>
          <a:p>
            <a:endParaRPr lang="en-US" dirty="0" smtClean="0"/>
          </a:p>
          <a:p>
            <a:r>
              <a:rPr lang="en-US" dirty="0" smtClean="0"/>
              <a:t>Their main disadvantage is that the cost of a system call is substantial, so if thread operations (creation, termination, etc.) are common, much more overhead will be incurred.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C00000"/>
                </a:solidFill>
              </a:rPr>
              <a:t>2.2.5 Hybrid Implementations</a:t>
            </a:r>
            <a:endParaRPr lang="en-US"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Various ways have been investigated to try to combine the advantages of </a:t>
            </a:r>
            <a:r>
              <a:rPr lang="en-US" dirty="0" err="1" smtClean="0"/>
              <a:t>userlevel</a:t>
            </a:r>
            <a:r>
              <a:rPr lang="en-US" dirty="0" smtClean="0"/>
              <a:t> threads with kernel-level threads.</a:t>
            </a:r>
          </a:p>
          <a:p>
            <a:endParaRPr lang="en-US" dirty="0" smtClean="0"/>
          </a:p>
          <a:p>
            <a:r>
              <a:rPr lang="en-US" dirty="0" smtClean="0"/>
              <a:t>One way is use kernel-level threads and then multiplex user-level threads onto some or all of them, as shown in Fig. 2-17.</a:t>
            </a:r>
          </a:p>
          <a:p>
            <a:endParaRPr lang="en-US" dirty="0" smtClean="0"/>
          </a:p>
          <a:p>
            <a:r>
              <a:rPr lang="en-US" dirty="0" smtClean="0"/>
              <a:t>When this approach is used, the programmer can determine how many kernel threads to use and how many user-level threads to multiplex on each one.</a:t>
            </a:r>
          </a:p>
          <a:p>
            <a:endParaRPr lang="en-US" dirty="0" smtClean="0"/>
          </a:p>
          <a:p>
            <a:r>
              <a:rPr lang="en-US" dirty="0" smtClean="0"/>
              <a:t>This model gives the ultimate in flexibility.</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AutoShape 2" descr="Image result for A user-level threads package. (b) A threads package managed by the kernel."/>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slide_1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534400" cy="5562600"/>
          </a:xfrm>
        </p:spPr>
        <p:txBody>
          <a:bodyPr>
            <a:normAutofit/>
          </a:bodyPr>
          <a:lstStyle/>
          <a:p>
            <a:r>
              <a:rPr lang="en-US" dirty="0" smtClean="0"/>
              <a:t>With this approach, the kernel is aware of </a:t>
            </a:r>
            <a:r>
              <a:rPr lang="en-US" i="1" dirty="0" smtClean="0"/>
              <a:t>only the kernel-level threads and </a:t>
            </a:r>
            <a:r>
              <a:rPr lang="en-US" dirty="0" smtClean="0"/>
              <a:t>schedules those.</a:t>
            </a:r>
          </a:p>
          <a:p>
            <a:endParaRPr lang="en-US" dirty="0" smtClean="0"/>
          </a:p>
          <a:p>
            <a:r>
              <a:rPr lang="en-US" dirty="0" smtClean="0"/>
              <a:t>Some of those threads may have multiple user-level threads multiplexed on top of them.</a:t>
            </a:r>
          </a:p>
          <a:p>
            <a:endParaRPr lang="en-US" dirty="0" smtClean="0"/>
          </a:p>
          <a:p>
            <a:r>
              <a:rPr lang="en-US" dirty="0" smtClean="0"/>
              <a:t>These user-level threads are created, destroyed, and scheduled just like user-level threads in a process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smtClean="0">
                <a:solidFill>
                  <a:srgbClr val="C00000"/>
                </a:solidFill>
              </a:rPr>
              <a:t>2.2.7 Pop-Up Threads</a:t>
            </a:r>
            <a:endParaRPr lang="en-US"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fontScale="70000" lnSpcReduction="20000"/>
          </a:bodyPr>
          <a:lstStyle/>
          <a:p>
            <a:r>
              <a:rPr lang="en-US" dirty="0" smtClean="0"/>
              <a:t>An important example is how incoming messages, for example requests for service, are handled.</a:t>
            </a:r>
          </a:p>
          <a:p>
            <a:endParaRPr lang="en-US" dirty="0" smtClean="0"/>
          </a:p>
          <a:p>
            <a:r>
              <a:rPr lang="en-US" dirty="0" smtClean="0"/>
              <a:t>The traditional approach is to have a process or thread that is blocked on a receive system call waiting for an incoming message.</a:t>
            </a:r>
          </a:p>
          <a:p>
            <a:endParaRPr lang="en-US" dirty="0" smtClean="0"/>
          </a:p>
          <a:p>
            <a:r>
              <a:rPr lang="en-US" dirty="0" smtClean="0"/>
              <a:t>When a message arrives, it accepts the message, unpacks it, examines the contents, and processes it.</a:t>
            </a:r>
          </a:p>
          <a:p>
            <a:endParaRPr lang="en-US" dirty="0" smtClean="0"/>
          </a:p>
          <a:p>
            <a:r>
              <a:rPr lang="en-US" dirty="0" smtClean="0"/>
              <a:t>However, a completely different approach is also possible, in which the arrival of a message causes the system to create a new thread to handle the message.</a:t>
            </a:r>
          </a:p>
          <a:p>
            <a:endParaRPr lang="en-US" dirty="0" smtClean="0"/>
          </a:p>
          <a:p>
            <a:r>
              <a:rPr lang="en-US" dirty="0" smtClean="0"/>
              <a:t>Such a thread is called a </a:t>
            </a:r>
            <a:r>
              <a:rPr lang="en-US" b="1" dirty="0" smtClean="0"/>
              <a:t>pop-up thread and is illustrated in Fig. 2-18.</a:t>
            </a:r>
          </a:p>
          <a:p>
            <a:endParaRPr lang="en-US" b="1" dirty="0" smtClean="0"/>
          </a:p>
          <a:p>
            <a:r>
              <a:rPr lang="en-US" b="1" dirty="0" smtClean="0"/>
              <a:t>A key advantage </a:t>
            </a:r>
            <a:r>
              <a:rPr lang="en-US" dirty="0" smtClean="0"/>
              <a:t>of pop-up threads is that since they are brand new, they do not have any history— registers, stack, whatever—that must be restored.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arn(inVertic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144001" cy="6858000"/>
          </a:xfrm>
        </p:spPr>
        <p:txBody>
          <a:bodyPr>
            <a:normAutofit fontScale="92500" lnSpcReduction="20000"/>
          </a:bodyPr>
          <a:lstStyle/>
          <a:p>
            <a:r>
              <a:rPr lang="en-US" dirty="0" smtClean="0"/>
              <a:t>This makes it possible to create such a thread quickly.</a:t>
            </a:r>
          </a:p>
          <a:p>
            <a:endParaRPr lang="en-US" dirty="0" smtClean="0"/>
          </a:p>
          <a:p>
            <a:r>
              <a:rPr lang="en-US" dirty="0" smtClean="0"/>
              <a:t>The new thread is given the incoming message to process.</a:t>
            </a:r>
          </a:p>
          <a:p>
            <a:endParaRPr lang="en-US" dirty="0" smtClean="0"/>
          </a:p>
          <a:p>
            <a:r>
              <a:rPr lang="en-US" dirty="0" smtClean="0"/>
              <a:t>The result of using pop-up threads is that the latency between message arrival and the start of processing can be made very short.</a:t>
            </a:r>
          </a:p>
          <a:p>
            <a:endParaRPr lang="en-US" dirty="0" smtClean="0"/>
          </a:p>
          <a:p>
            <a:r>
              <a:rPr lang="en-US" dirty="0" smtClean="0"/>
              <a:t>Having the pop-up thread run in kernel space is usually easier and faster than putting it in user space.</a:t>
            </a:r>
          </a:p>
          <a:p>
            <a:endParaRPr lang="en-US" dirty="0" smtClean="0"/>
          </a:p>
          <a:p>
            <a:r>
              <a:rPr lang="en-US" dirty="0" smtClean="0"/>
              <a:t>Also, a pop-up thread in kernel space can easily access all the kernel’s tables and the I/O devices, which may be needed for interrupt processing.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eation of a new thread when a message arrives.JPG"/>
          <p:cNvPicPr>
            <a:picLocks noChangeAspect="1"/>
          </p:cNvPicPr>
          <p:nvPr/>
        </p:nvPicPr>
        <p:blipFill>
          <a:blip r:embed="rId2"/>
          <a:stretch>
            <a:fillRect/>
          </a:stretch>
        </p:blipFill>
        <p:spPr>
          <a:xfrm>
            <a:off x="0" y="0"/>
            <a:ext cx="9144000" cy="68311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7696200" cy="369332"/>
          </a:xfrm>
          <a:prstGeom prst="rect">
            <a:avLst/>
          </a:prstGeom>
        </p:spPr>
        <p:txBody>
          <a:bodyPr wrap="square">
            <a:spAutoFit/>
          </a:bodyPr>
          <a:lstStyle/>
          <a:p>
            <a:r>
              <a:rPr lang="en-US" b="1" dirty="0" smtClean="0"/>
              <a:t>The Second Generation (1955–65) Transistors and Batch Systems</a:t>
            </a:r>
            <a:endParaRPr lang="en-US" b="1" dirty="0"/>
          </a:p>
        </p:txBody>
      </p:sp>
      <p:pic>
        <p:nvPicPr>
          <p:cNvPr id="34818" name="Picture 2" descr="https://encrypted-tbn3.gstatic.com/images?q=tbn:ANd9GcQzlIYRwxR0r86O5B4_wcDs2m7trdFBcyRTnLHEjg_X9pMZF-EM"/>
          <p:cNvPicPr>
            <a:picLocks noChangeAspect="1" noChangeArrowheads="1"/>
          </p:cNvPicPr>
          <p:nvPr/>
        </p:nvPicPr>
        <p:blipFill>
          <a:blip r:embed="rId2"/>
          <a:srcRect/>
          <a:stretch>
            <a:fillRect/>
          </a:stretch>
        </p:blipFill>
        <p:spPr bwMode="auto">
          <a:xfrm>
            <a:off x="2286000" y="838200"/>
            <a:ext cx="4343400" cy="2514600"/>
          </a:xfrm>
          <a:prstGeom prst="rect">
            <a:avLst/>
          </a:prstGeom>
          <a:noFill/>
        </p:spPr>
      </p:pic>
      <p:pic>
        <p:nvPicPr>
          <p:cNvPr id="34820" name="Picture 4" descr="http://www.itrelease.com/wp-content/uploads/2012/12/Batch-processing-system.png"/>
          <p:cNvPicPr>
            <a:picLocks noChangeAspect="1" noChangeArrowheads="1"/>
          </p:cNvPicPr>
          <p:nvPr/>
        </p:nvPicPr>
        <p:blipFill>
          <a:blip r:embed="rId3"/>
          <a:srcRect/>
          <a:stretch>
            <a:fillRect/>
          </a:stretch>
        </p:blipFill>
        <p:spPr bwMode="auto">
          <a:xfrm>
            <a:off x="990600" y="3505200"/>
            <a:ext cx="7086600" cy="2962275"/>
          </a:xfrm>
          <a:prstGeom prst="rect">
            <a:avLst/>
          </a:prstGeom>
          <a:noFill/>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solidFill>
                  <a:srgbClr val="C00000"/>
                </a:solidFill>
              </a:rPr>
              <a:t>2.3 INTERPROCESS COMMUNICATION</a:t>
            </a:r>
            <a:endParaRPr lang="en-US" dirty="0">
              <a:solidFill>
                <a:srgbClr val="C00000"/>
              </a:solidFill>
            </a:endParaRPr>
          </a:p>
        </p:txBody>
      </p:sp>
      <p:sp>
        <p:nvSpPr>
          <p:cNvPr id="3" name="Content Placeholder 2"/>
          <p:cNvSpPr>
            <a:spLocks noGrp="1"/>
          </p:cNvSpPr>
          <p:nvPr>
            <p:ph idx="1"/>
          </p:nvPr>
        </p:nvSpPr>
        <p:spPr>
          <a:xfrm>
            <a:off x="228600" y="1066800"/>
            <a:ext cx="8915400" cy="5715000"/>
          </a:xfrm>
        </p:spPr>
        <p:txBody>
          <a:bodyPr>
            <a:normAutofit lnSpcReduction="10000"/>
          </a:bodyPr>
          <a:lstStyle/>
          <a:p>
            <a:r>
              <a:rPr lang="en-US" dirty="0"/>
              <a:t>Processes frequently need to communicate with other </a:t>
            </a:r>
            <a:r>
              <a:rPr lang="en-US" dirty="0" smtClean="0"/>
              <a:t>processes.</a:t>
            </a:r>
          </a:p>
          <a:p>
            <a:endParaRPr lang="en-US" dirty="0"/>
          </a:p>
          <a:p>
            <a:r>
              <a:rPr lang="en-US" dirty="0" smtClean="0"/>
              <a:t>For example, in </a:t>
            </a:r>
            <a:r>
              <a:rPr lang="en-US" dirty="0"/>
              <a:t>a shell pipeline, the output of the first process must be passed to the </a:t>
            </a:r>
            <a:r>
              <a:rPr lang="en-US" dirty="0" smtClean="0"/>
              <a:t>second process.</a:t>
            </a:r>
          </a:p>
          <a:p>
            <a:endParaRPr lang="en-US" dirty="0"/>
          </a:p>
          <a:p>
            <a:r>
              <a:rPr lang="en-US" dirty="0"/>
              <a:t>Thus there is a need for communication </a:t>
            </a:r>
            <a:r>
              <a:rPr lang="en-US" dirty="0" smtClean="0"/>
              <a:t>between processes.</a:t>
            </a:r>
          </a:p>
          <a:p>
            <a:endParaRPr lang="en-US" dirty="0"/>
          </a:p>
          <a:p>
            <a:r>
              <a:rPr lang="en-US" dirty="0"/>
              <a:t>T</a:t>
            </a:r>
            <a:r>
              <a:rPr lang="en-US" dirty="0" smtClean="0"/>
              <a:t>here </a:t>
            </a:r>
            <a:r>
              <a:rPr lang="en-US" dirty="0"/>
              <a:t>are three issues </a:t>
            </a:r>
            <a:r>
              <a:rPr lang="en-US" dirty="0" smtClean="0"/>
              <a:t>here:</a:t>
            </a:r>
            <a:endParaRPr lang="en-US" dirty="0"/>
          </a:p>
        </p:txBody>
      </p:sp>
    </p:spTree>
    <p:extLst>
      <p:ext uri="{BB962C8B-B14F-4D97-AF65-F5344CB8AC3E}">
        <p14:creationId xmlns:p14="http://schemas.microsoft.com/office/powerpoint/2010/main" val="400402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0" y="26894"/>
            <a:ext cx="9161929" cy="6831106"/>
          </a:xfrm>
        </p:spPr>
        <p:txBody>
          <a:bodyPr>
            <a:normAutofit/>
          </a:bodyPr>
          <a:lstStyle/>
          <a:p>
            <a:r>
              <a:rPr lang="en-US" dirty="0"/>
              <a:t>The </a:t>
            </a:r>
            <a:r>
              <a:rPr lang="en-US" b="1" i="1" u="sng" dirty="0" smtClean="0">
                <a:solidFill>
                  <a:srgbClr val="C00000"/>
                </a:solidFill>
              </a:rPr>
              <a:t>first</a:t>
            </a:r>
            <a:r>
              <a:rPr lang="en-US" dirty="0" smtClean="0"/>
              <a:t> how one </a:t>
            </a:r>
            <a:r>
              <a:rPr lang="en-US" dirty="0"/>
              <a:t>process can pass information to </a:t>
            </a:r>
            <a:r>
              <a:rPr lang="en-US" dirty="0" smtClean="0"/>
              <a:t>another.</a:t>
            </a:r>
          </a:p>
          <a:p>
            <a:endParaRPr lang="en-US" dirty="0"/>
          </a:p>
          <a:p>
            <a:r>
              <a:rPr lang="en-US" dirty="0" smtClean="0"/>
              <a:t>The </a:t>
            </a:r>
            <a:r>
              <a:rPr lang="en-US" b="1" i="1" u="sng" dirty="0">
                <a:solidFill>
                  <a:srgbClr val="C00000"/>
                </a:solidFill>
              </a:rPr>
              <a:t>second</a:t>
            </a:r>
            <a:r>
              <a:rPr lang="en-US" dirty="0"/>
              <a:t> has to do with </a:t>
            </a:r>
            <a:r>
              <a:rPr lang="en-US" dirty="0" smtClean="0"/>
              <a:t>making sure </a:t>
            </a:r>
            <a:r>
              <a:rPr lang="en-US" dirty="0"/>
              <a:t>two or more processes do not get in each other’s way, for example, two </a:t>
            </a:r>
            <a:r>
              <a:rPr lang="en-US" dirty="0" smtClean="0"/>
              <a:t>processes in </a:t>
            </a:r>
            <a:r>
              <a:rPr lang="en-US" dirty="0"/>
              <a:t>an airline reservation system each trying to grab the last seat on a plane </a:t>
            </a:r>
            <a:r>
              <a:rPr lang="en-US" dirty="0" smtClean="0"/>
              <a:t>for a </a:t>
            </a:r>
            <a:r>
              <a:rPr lang="en-US" dirty="0"/>
              <a:t>different </a:t>
            </a:r>
            <a:r>
              <a:rPr lang="en-US" dirty="0" smtClean="0"/>
              <a:t>customer.</a:t>
            </a:r>
          </a:p>
          <a:p>
            <a:endParaRPr lang="en-US" dirty="0"/>
          </a:p>
          <a:p>
            <a:r>
              <a:rPr lang="en-US" dirty="0" smtClean="0"/>
              <a:t>The </a:t>
            </a:r>
            <a:r>
              <a:rPr lang="en-US" b="1" u="sng" dirty="0">
                <a:solidFill>
                  <a:srgbClr val="C00000"/>
                </a:solidFill>
              </a:rPr>
              <a:t>third</a:t>
            </a:r>
            <a:r>
              <a:rPr lang="en-US" dirty="0"/>
              <a:t> concerns proper sequencing when dependencies </a:t>
            </a:r>
            <a:r>
              <a:rPr lang="en-US" dirty="0" smtClean="0"/>
              <a:t>are present</a:t>
            </a:r>
            <a:r>
              <a:rPr lang="en-US" dirty="0"/>
              <a:t>: if process </a:t>
            </a:r>
            <a:r>
              <a:rPr lang="en-US" i="1" dirty="0"/>
              <a:t>A </a:t>
            </a:r>
            <a:r>
              <a:rPr lang="en-US" dirty="0"/>
              <a:t>produces data and process </a:t>
            </a:r>
            <a:r>
              <a:rPr lang="en-US" i="1" dirty="0"/>
              <a:t>B </a:t>
            </a:r>
            <a:r>
              <a:rPr lang="en-US" dirty="0"/>
              <a:t>prints them, </a:t>
            </a:r>
            <a:r>
              <a:rPr lang="en-US" i="1" dirty="0"/>
              <a:t>B </a:t>
            </a:r>
            <a:r>
              <a:rPr lang="en-US" dirty="0"/>
              <a:t>has to wait until </a:t>
            </a:r>
            <a:r>
              <a:rPr lang="en-US" i="1" dirty="0" smtClean="0"/>
              <a:t>A </a:t>
            </a:r>
            <a:r>
              <a:rPr lang="en-US" dirty="0" smtClean="0"/>
              <a:t>has </a:t>
            </a:r>
            <a:r>
              <a:rPr lang="en-US" dirty="0"/>
              <a:t>produced some data before starting to print.</a:t>
            </a:r>
          </a:p>
        </p:txBody>
      </p:sp>
    </p:spTree>
    <p:extLst>
      <p:ext uri="{BB962C8B-B14F-4D97-AF65-F5344CB8AC3E}">
        <p14:creationId xmlns:p14="http://schemas.microsoft.com/office/powerpoint/2010/main" val="202772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a:solidFill>
                  <a:srgbClr val="C00000"/>
                </a:solidFill>
              </a:rPr>
              <a:t>2.3.1 Race Conditions</a:t>
            </a:r>
            <a:endParaRPr lang="en-US" dirty="0">
              <a:solidFill>
                <a:srgbClr val="C00000"/>
              </a:solidFill>
            </a:endParaRPr>
          </a:p>
        </p:txBody>
      </p:sp>
      <p:sp>
        <p:nvSpPr>
          <p:cNvPr id="3" name="Content Placeholder 2"/>
          <p:cNvSpPr>
            <a:spLocks noGrp="1"/>
          </p:cNvSpPr>
          <p:nvPr>
            <p:ph idx="1"/>
          </p:nvPr>
        </p:nvSpPr>
        <p:spPr>
          <a:xfrm>
            <a:off x="0" y="914400"/>
            <a:ext cx="9144000" cy="5943600"/>
          </a:xfrm>
        </p:spPr>
        <p:txBody>
          <a:bodyPr>
            <a:normAutofit fontScale="70000" lnSpcReduction="20000"/>
          </a:bodyPr>
          <a:lstStyle/>
          <a:p>
            <a:r>
              <a:rPr lang="en-US" dirty="0"/>
              <a:t>In some operating systems, processes that are working together may </a:t>
            </a:r>
            <a:r>
              <a:rPr lang="en-US" dirty="0" smtClean="0"/>
              <a:t>share some </a:t>
            </a:r>
            <a:r>
              <a:rPr lang="en-US" dirty="0"/>
              <a:t>common storage that each one can read and write</a:t>
            </a:r>
            <a:r>
              <a:rPr lang="en-US" dirty="0" smtClean="0"/>
              <a:t>.</a:t>
            </a:r>
          </a:p>
          <a:p>
            <a:endParaRPr lang="en-US" dirty="0"/>
          </a:p>
          <a:p>
            <a:r>
              <a:rPr lang="en-US" dirty="0"/>
              <a:t>consider a simple but common example: a print </a:t>
            </a:r>
            <a:r>
              <a:rPr lang="en-US" dirty="0" smtClean="0"/>
              <a:t>spooler.</a:t>
            </a:r>
          </a:p>
          <a:p>
            <a:endParaRPr lang="en-US" dirty="0"/>
          </a:p>
          <a:p>
            <a:r>
              <a:rPr lang="en-US" dirty="0" smtClean="0"/>
              <a:t>When </a:t>
            </a:r>
            <a:r>
              <a:rPr lang="en-US" dirty="0"/>
              <a:t>a </a:t>
            </a:r>
            <a:r>
              <a:rPr lang="en-US" dirty="0" smtClean="0"/>
              <a:t>process </a:t>
            </a:r>
            <a:r>
              <a:rPr lang="en-US" dirty="0"/>
              <a:t>wants to print a file, it enters the file name in a special </a:t>
            </a:r>
            <a:r>
              <a:rPr lang="en-US" b="1" dirty="0"/>
              <a:t>spooler </a:t>
            </a:r>
            <a:r>
              <a:rPr lang="en-US" b="1" dirty="0" smtClean="0"/>
              <a:t>directory</a:t>
            </a:r>
            <a:r>
              <a:rPr lang="en-US" dirty="0" smtClean="0"/>
              <a:t>.</a:t>
            </a:r>
          </a:p>
          <a:p>
            <a:endParaRPr lang="en-US" dirty="0"/>
          </a:p>
          <a:p>
            <a:r>
              <a:rPr lang="en-US" dirty="0" smtClean="0"/>
              <a:t>Another</a:t>
            </a:r>
            <a:r>
              <a:rPr lang="en-US" dirty="0"/>
              <a:t> </a:t>
            </a:r>
            <a:r>
              <a:rPr lang="en-US" dirty="0" smtClean="0"/>
              <a:t>process</a:t>
            </a:r>
            <a:r>
              <a:rPr lang="en-US" dirty="0"/>
              <a:t>, the </a:t>
            </a:r>
            <a:r>
              <a:rPr lang="en-US" b="1" dirty="0"/>
              <a:t>printer daemon</a:t>
            </a:r>
            <a:r>
              <a:rPr lang="en-US" dirty="0"/>
              <a:t>, periodically checks to see if there are any files to </a:t>
            </a:r>
            <a:r>
              <a:rPr lang="en-US" dirty="0" smtClean="0"/>
              <a:t>be printed</a:t>
            </a:r>
            <a:r>
              <a:rPr lang="en-US" dirty="0"/>
              <a:t>, and if there are, it prints them and then removes their names from the directory</a:t>
            </a:r>
            <a:r>
              <a:rPr lang="en-US" dirty="0" smtClean="0"/>
              <a:t>.</a:t>
            </a:r>
          </a:p>
          <a:p>
            <a:endParaRPr lang="en-US" dirty="0"/>
          </a:p>
          <a:p>
            <a:r>
              <a:rPr lang="en-US" dirty="0"/>
              <a:t>Imagine that our spooler directory has a very large number of slots, </a:t>
            </a:r>
            <a:r>
              <a:rPr lang="en-US" dirty="0" smtClean="0"/>
              <a:t>numbered 0</a:t>
            </a:r>
            <a:r>
              <a:rPr lang="en-US" dirty="0"/>
              <a:t>, 1, 2, ..., each one capable of holding a file </a:t>
            </a:r>
            <a:r>
              <a:rPr lang="en-US" dirty="0" smtClean="0"/>
              <a:t>name.</a:t>
            </a:r>
          </a:p>
          <a:p>
            <a:endParaRPr lang="en-US" dirty="0"/>
          </a:p>
          <a:p>
            <a:r>
              <a:rPr lang="en-US" dirty="0" smtClean="0"/>
              <a:t>Also </a:t>
            </a:r>
            <a:r>
              <a:rPr lang="en-US" dirty="0"/>
              <a:t>imagine that there are </a:t>
            </a:r>
            <a:r>
              <a:rPr lang="en-US" dirty="0" smtClean="0"/>
              <a:t>two shared </a:t>
            </a:r>
            <a:r>
              <a:rPr lang="en-US" dirty="0"/>
              <a:t>variables, </a:t>
            </a:r>
            <a:r>
              <a:rPr lang="en-US" i="1" dirty="0"/>
              <a:t>out</a:t>
            </a:r>
            <a:r>
              <a:rPr lang="en-US" dirty="0"/>
              <a:t>, which points to the next file to be printed, and </a:t>
            </a:r>
            <a:r>
              <a:rPr lang="en-US" i="1" dirty="0"/>
              <a:t>in</a:t>
            </a:r>
            <a:r>
              <a:rPr lang="en-US" dirty="0"/>
              <a:t>, </a:t>
            </a:r>
            <a:r>
              <a:rPr lang="en-US" dirty="0" smtClean="0"/>
              <a:t>which points </a:t>
            </a:r>
            <a:r>
              <a:rPr lang="en-US" dirty="0"/>
              <a:t>to the next free slot in the directory.</a:t>
            </a:r>
          </a:p>
        </p:txBody>
      </p:sp>
    </p:spTree>
    <p:extLst>
      <p:ext uri="{BB962C8B-B14F-4D97-AF65-F5344CB8AC3E}">
        <p14:creationId xmlns:p14="http://schemas.microsoft.com/office/powerpoint/2010/main" val="333497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arn(inVertic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47"/>
            <a:ext cx="9144000" cy="6844553"/>
          </a:xfrm>
        </p:spPr>
        <p:txBody>
          <a:bodyPr>
            <a:normAutofit fontScale="70000" lnSpcReduction="20000"/>
          </a:bodyPr>
          <a:lstStyle/>
          <a:p>
            <a:r>
              <a:rPr lang="en-US" dirty="0"/>
              <a:t>At a certain instant, slots 0 to 3 </a:t>
            </a:r>
            <a:r>
              <a:rPr lang="en-US" dirty="0" smtClean="0"/>
              <a:t>are empty </a:t>
            </a:r>
            <a:r>
              <a:rPr lang="en-US" dirty="0"/>
              <a:t>(the files have already been printed) and slots 4 to 6 are full (with the </a:t>
            </a:r>
            <a:r>
              <a:rPr lang="en-US" dirty="0" smtClean="0"/>
              <a:t>names of </a:t>
            </a:r>
            <a:r>
              <a:rPr lang="en-US" dirty="0"/>
              <a:t>files queued for printing</a:t>
            </a:r>
            <a:r>
              <a:rPr lang="en-US" dirty="0" smtClean="0"/>
              <a:t>).</a:t>
            </a:r>
          </a:p>
          <a:p>
            <a:endParaRPr lang="en-US" dirty="0"/>
          </a:p>
          <a:p>
            <a:r>
              <a:rPr lang="en-US" dirty="0"/>
              <a:t>S</a:t>
            </a:r>
            <a:r>
              <a:rPr lang="en-US" dirty="0" smtClean="0"/>
              <a:t>imultaneously</a:t>
            </a:r>
            <a:r>
              <a:rPr lang="en-US" dirty="0"/>
              <a:t>, processes </a:t>
            </a:r>
            <a:r>
              <a:rPr lang="en-US" i="1" dirty="0"/>
              <a:t>A </a:t>
            </a:r>
            <a:r>
              <a:rPr lang="en-US" dirty="0"/>
              <a:t>and </a:t>
            </a:r>
            <a:r>
              <a:rPr lang="en-US" i="1" dirty="0" smtClean="0"/>
              <a:t>B </a:t>
            </a:r>
            <a:r>
              <a:rPr lang="en-US" dirty="0" smtClean="0"/>
              <a:t>decide </a:t>
            </a:r>
            <a:r>
              <a:rPr lang="en-US" dirty="0"/>
              <a:t>they want to queue a file for printing. This situation is shown in Fig. 2-21</a:t>
            </a:r>
            <a:r>
              <a:rPr lang="en-US" dirty="0" smtClean="0"/>
              <a:t>.</a:t>
            </a:r>
          </a:p>
          <a:p>
            <a:endParaRPr lang="en-US" dirty="0"/>
          </a:p>
          <a:p>
            <a:r>
              <a:rPr lang="en-US" dirty="0"/>
              <a:t>Process </a:t>
            </a:r>
            <a:r>
              <a:rPr lang="en-US" i="1" dirty="0"/>
              <a:t>A </a:t>
            </a:r>
            <a:r>
              <a:rPr lang="en-US" dirty="0"/>
              <a:t>reads </a:t>
            </a:r>
            <a:r>
              <a:rPr lang="en-US" i="1" dirty="0"/>
              <a:t>in </a:t>
            </a:r>
            <a:r>
              <a:rPr lang="en-US" dirty="0"/>
              <a:t>and stores the value, 7, in a local variable </a:t>
            </a:r>
            <a:r>
              <a:rPr lang="en-US" dirty="0" smtClean="0"/>
              <a:t>called </a:t>
            </a:r>
            <a:r>
              <a:rPr lang="en-US" i="1" dirty="0" smtClean="0"/>
              <a:t>next </a:t>
            </a:r>
            <a:r>
              <a:rPr lang="en-US" i="1" dirty="0"/>
              <a:t>free </a:t>
            </a:r>
            <a:r>
              <a:rPr lang="en-US" i="1" dirty="0" smtClean="0"/>
              <a:t>slot</a:t>
            </a:r>
            <a:r>
              <a:rPr lang="en-US" dirty="0" smtClean="0"/>
              <a:t>.</a:t>
            </a:r>
          </a:p>
          <a:p>
            <a:endParaRPr lang="en-US" dirty="0"/>
          </a:p>
          <a:p>
            <a:r>
              <a:rPr lang="en-US" dirty="0" smtClean="0"/>
              <a:t>Just </a:t>
            </a:r>
            <a:r>
              <a:rPr lang="en-US" dirty="0"/>
              <a:t>then a clock interrupt occurs and the CPU decides that </a:t>
            </a:r>
            <a:r>
              <a:rPr lang="en-US" dirty="0" smtClean="0"/>
              <a:t>process </a:t>
            </a:r>
            <a:r>
              <a:rPr lang="en-US" i="1" dirty="0" smtClean="0"/>
              <a:t>A </a:t>
            </a:r>
            <a:r>
              <a:rPr lang="en-US" dirty="0"/>
              <a:t>has run long enough, so it switches to process </a:t>
            </a:r>
            <a:r>
              <a:rPr lang="en-US" i="1" dirty="0" smtClean="0"/>
              <a:t>B</a:t>
            </a:r>
            <a:r>
              <a:rPr lang="en-US" dirty="0" smtClean="0"/>
              <a:t>.</a:t>
            </a:r>
          </a:p>
          <a:p>
            <a:endParaRPr lang="en-US" dirty="0"/>
          </a:p>
          <a:p>
            <a:r>
              <a:rPr lang="en-US" dirty="0" smtClean="0"/>
              <a:t>Process </a:t>
            </a:r>
            <a:r>
              <a:rPr lang="en-US" i="1" dirty="0"/>
              <a:t>B </a:t>
            </a:r>
            <a:r>
              <a:rPr lang="en-US" dirty="0"/>
              <a:t>also reads </a:t>
            </a:r>
            <a:r>
              <a:rPr lang="en-US" i="1" dirty="0"/>
              <a:t>in </a:t>
            </a:r>
            <a:r>
              <a:rPr lang="en-US" dirty="0" smtClean="0"/>
              <a:t>and also </a:t>
            </a:r>
            <a:r>
              <a:rPr lang="en-US" dirty="0"/>
              <a:t>gets a </a:t>
            </a:r>
            <a:r>
              <a:rPr lang="en-US" dirty="0" smtClean="0"/>
              <a:t>7.</a:t>
            </a:r>
          </a:p>
          <a:p>
            <a:endParaRPr lang="en-US" dirty="0"/>
          </a:p>
          <a:p>
            <a:r>
              <a:rPr lang="en-US" dirty="0" smtClean="0"/>
              <a:t>It</a:t>
            </a:r>
            <a:r>
              <a:rPr lang="en-US" dirty="0"/>
              <a:t>, too, stores it in </a:t>
            </a:r>
            <a:r>
              <a:rPr lang="en-US" i="1" dirty="0"/>
              <a:t>its </a:t>
            </a:r>
            <a:r>
              <a:rPr lang="en-US" dirty="0"/>
              <a:t>local variable </a:t>
            </a:r>
            <a:r>
              <a:rPr lang="en-US" i="1" dirty="0"/>
              <a:t>next free </a:t>
            </a:r>
            <a:r>
              <a:rPr lang="en-US" i="1" dirty="0" smtClean="0"/>
              <a:t>slot</a:t>
            </a:r>
            <a:r>
              <a:rPr lang="en-US" dirty="0" smtClean="0"/>
              <a:t>.</a:t>
            </a:r>
          </a:p>
          <a:p>
            <a:endParaRPr lang="en-US" dirty="0"/>
          </a:p>
          <a:p>
            <a:r>
              <a:rPr lang="en-US" dirty="0" smtClean="0"/>
              <a:t>At </a:t>
            </a:r>
            <a:r>
              <a:rPr lang="en-US" dirty="0"/>
              <a:t>this </a:t>
            </a:r>
            <a:r>
              <a:rPr lang="en-US" dirty="0" smtClean="0"/>
              <a:t>instant both </a:t>
            </a:r>
            <a:r>
              <a:rPr lang="en-US" dirty="0"/>
              <a:t>processes think that the next available slot is 7</a:t>
            </a:r>
            <a:r>
              <a:rPr lang="en-US" dirty="0" smtClean="0"/>
              <a:t>.</a:t>
            </a:r>
          </a:p>
          <a:p>
            <a:endParaRPr lang="en-US" dirty="0"/>
          </a:p>
          <a:p>
            <a:r>
              <a:rPr lang="en-US" dirty="0"/>
              <a:t>Process </a:t>
            </a:r>
            <a:r>
              <a:rPr lang="en-US" i="1" dirty="0"/>
              <a:t>B </a:t>
            </a:r>
            <a:r>
              <a:rPr lang="en-US" dirty="0"/>
              <a:t>now continues to run. It stores the name of its file in slot 7 </a:t>
            </a:r>
            <a:r>
              <a:rPr lang="en-US" dirty="0" smtClean="0"/>
              <a:t>and updates </a:t>
            </a:r>
            <a:r>
              <a:rPr lang="en-US" i="1" dirty="0"/>
              <a:t>in </a:t>
            </a:r>
            <a:r>
              <a:rPr lang="en-US" dirty="0"/>
              <a:t>to be an 8. Then it goes off and does other things.</a:t>
            </a:r>
            <a:endParaRPr lang="en-US" dirty="0" smtClean="0"/>
          </a:p>
          <a:p>
            <a:endParaRPr lang="en-US" dirty="0"/>
          </a:p>
          <a:p>
            <a:endParaRPr lang="en-US" dirty="0"/>
          </a:p>
        </p:txBody>
      </p:sp>
    </p:spTree>
    <p:extLst>
      <p:ext uri="{BB962C8B-B14F-4D97-AF65-F5344CB8AC3E}">
        <p14:creationId xmlns:p14="http://schemas.microsoft.com/office/powerpoint/2010/main" val="98514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arn(inVertic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arn(inVertical)">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barn(inVertical)">
                                      <p:cBhvr>
                                        <p:cTn id="4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wo processes want to access shared memory at the same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13"/>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11581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9067800" cy="6705600"/>
          </a:xfrm>
        </p:spPr>
        <p:txBody>
          <a:bodyPr>
            <a:normAutofit fontScale="85000" lnSpcReduction="20000"/>
          </a:bodyPr>
          <a:lstStyle/>
          <a:p>
            <a:r>
              <a:rPr lang="en-US" dirty="0"/>
              <a:t>Eventually, process </a:t>
            </a:r>
            <a:r>
              <a:rPr lang="en-US" i="1" dirty="0"/>
              <a:t>A </a:t>
            </a:r>
            <a:r>
              <a:rPr lang="en-US" dirty="0"/>
              <a:t>runs again, starting from the place it left </a:t>
            </a:r>
            <a:r>
              <a:rPr lang="en-US" dirty="0" smtClean="0"/>
              <a:t>off.</a:t>
            </a:r>
          </a:p>
          <a:p>
            <a:endParaRPr lang="en-US" dirty="0"/>
          </a:p>
          <a:p>
            <a:r>
              <a:rPr lang="en-US" dirty="0" smtClean="0"/>
              <a:t>It </a:t>
            </a:r>
            <a:r>
              <a:rPr lang="en-US" dirty="0"/>
              <a:t>looks </a:t>
            </a:r>
            <a:r>
              <a:rPr lang="en-US" dirty="0" smtClean="0"/>
              <a:t>at </a:t>
            </a:r>
            <a:r>
              <a:rPr lang="en-US" i="1" dirty="0" smtClean="0"/>
              <a:t>next </a:t>
            </a:r>
            <a:r>
              <a:rPr lang="en-US" i="1" dirty="0"/>
              <a:t>free slot</a:t>
            </a:r>
            <a:r>
              <a:rPr lang="en-US" dirty="0"/>
              <a:t>, finds a 7 there, and writes its file name in slot 7, erasing the </a:t>
            </a:r>
            <a:r>
              <a:rPr lang="en-US" dirty="0" smtClean="0"/>
              <a:t>name that </a:t>
            </a:r>
            <a:r>
              <a:rPr lang="en-US" dirty="0"/>
              <a:t>process </a:t>
            </a:r>
            <a:r>
              <a:rPr lang="en-US" i="1" dirty="0"/>
              <a:t>B </a:t>
            </a:r>
            <a:r>
              <a:rPr lang="en-US" dirty="0"/>
              <a:t>just put </a:t>
            </a:r>
            <a:r>
              <a:rPr lang="en-US" dirty="0" smtClean="0"/>
              <a:t>there.</a:t>
            </a:r>
          </a:p>
          <a:p>
            <a:endParaRPr lang="en-US" dirty="0"/>
          </a:p>
          <a:p>
            <a:r>
              <a:rPr lang="en-US" dirty="0" smtClean="0"/>
              <a:t>Then </a:t>
            </a:r>
            <a:r>
              <a:rPr lang="en-US" dirty="0"/>
              <a:t>it computes </a:t>
            </a:r>
            <a:r>
              <a:rPr lang="en-US" i="1" dirty="0"/>
              <a:t>next free slot </a:t>
            </a:r>
            <a:r>
              <a:rPr lang="en-US" dirty="0"/>
              <a:t>+ 1, which is 8, </a:t>
            </a:r>
            <a:r>
              <a:rPr lang="en-US" dirty="0" smtClean="0"/>
              <a:t>and sets </a:t>
            </a:r>
            <a:r>
              <a:rPr lang="en-US" i="1" dirty="0"/>
              <a:t>in </a:t>
            </a:r>
            <a:r>
              <a:rPr lang="en-US" dirty="0"/>
              <a:t>to </a:t>
            </a:r>
            <a:r>
              <a:rPr lang="en-US" dirty="0" smtClean="0"/>
              <a:t>8.</a:t>
            </a:r>
          </a:p>
          <a:p>
            <a:endParaRPr lang="en-US" dirty="0"/>
          </a:p>
          <a:p>
            <a:r>
              <a:rPr lang="en-US" dirty="0" smtClean="0"/>
              <a:t>The </a:t>
            </a:r>
            <a:r>
              <a:rPr lang="en-US" dirty="0"/>
              <a:t>spooler directory is now internally consistent, so the printer </a:t>
            </a:r>
            <a:r>
              <a:rPr lang="en-US" dirty="0" smtClean="0"/>
              <a:t>daemon will </a:t>
            </a:r>
            <a:r>
              <a:rPr lang="en-US" dirty="0"/>
              <a:t>not notice anything wrong, but process </a:t>
            </a:r>
            <a:r>
              <a:rPr lang="en-US" i="1" dirty="0"/>
              <a:t>B </a:t>
            </a:r>
            <a:r>
              <a:rPr lang="en-US" dirty="0"/>
              <a:t>will never receive any output</a:t>
            </a:r>
            <a:r>
              <a:rPr lang="en-US" dirty="0" smtClean="0"/>
              <a:t>.</a:t>
            </a:r>
          </a:p>
          <a:p>
            <a:endParaRPr lang="en-US" dirty="0"/>
          </a:p>
          <a:p>
            <a:r>
              <a:rPr lang="en-US" dirty="0"/>
              <a:t>Situations like this, where two or more processes are reading or </a:t>
            </a:r>
            <a:r>
              <a:rPr lang="en-US" dirty="0" smtClean="0"/>
              <a:t>writing some </a:t>
            </a:r>
            <a:r>
              <a:rPr lang="en-US" dirty="0"/>
              <a:t>shared data and the final result depends on who runs precisely when, </a:t>
            </a:r>
            <a:r>
              <a:rPr lang="en-US" dirty="0" smtClean="0"/>
              <a:t>are called </a:t>
            </a:r>
            <a:r>
              <a:rPr lang="en-US" b="1" dirty="0"/>
              <a:t>race conditions</a:t>
            </a:r>
            <a:r>
              <a:rPr lang="en-US" dirty="0"/>
              <a:t>.</a:t>
            </a:r>
          </a:p>
        </p:txBody>
      </p:sp>
    </p:spTree>
    <p:extLst>
      <p:ext uri="{BB962C8B-B14F-4D97-AF65-F5344CB8AC3E}">
        <p14:creationId xmlns:p14="http://schemas.microsoft.com/office/powerpoint/2010/main" val="45809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614" name="Shape 196614"/>
        <p:cNvGrpSpPr/>
        <p:nvPr/>
      </p:nvGrpSpPr>
      <p:grpSpPr>
        <a:xfrm>
          <a:off x="0" y="0"/>
          <a:ext cx="0" cy="0"/>
          <a:chOff x="0" y="0"/>
          <a:chExt cx="0" cy="0"/>
        </a:xfrm>
      </p:grpSpPr>
      <p:sp>
        <p:nvSpPr>
          <p:cNvPr id="196615" name="Google Shape;196615;p2"/>
          <p:cNvSpPr/>
          <p:nvPr/>
        </p:nvSpPr>
        <p:spPr>
          <a:xfrm>
            <a:off x="304800" y="304800"/>
            <a:ext cx="8610600" cy="5632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For the first time, there was a clear separation between designers, builders, operators, programmers, and maintenance personnel.</a:t>
            </a:r>
            <a:endParaRPr/>
          </a:p>
          <a:p>
            <a:pPr indent="0" lvl="0" marL="0" marR="0" rtl="0" algn="just">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These machines, now called </a:t>
            </a:r>
            <a:r>
              <a:rPr b="1" lang="en-US" sz="2000">
                <a:solidFill>
                  <a:schemeClr val="dk1"/>
                </a:solidFill>
                <a:latin typeface="Times New Roman"/>
                <a:ea typeface="Times New Roman"/>
                <a:cs typeface="Times New Roman"/>
                <a:sym typeface="Times New Roman"/>
              </a:rPr>
              <a:t>mainframes</a:t>
            </a:r>
            <a:r>
              <a:rPr lang="en-US" sz="2000">
                <a:solidFill>
                  <a:schemeClr val="dk1"/>
                </a:solidFill>
                <a:latin typeface="Times New Roman"/>
                <a:ea typeface="Times New Roman"/>
                <a:cs typeface="Times New Roman"/>
                <a:sym typeface="Times New Roman"/>
              </a:rPr>
              <a:t>, were locked away in specially air conditioned computer rooms, with staffs of professional operators to run them. Only big corporations or major government agencies or universities could afford the multimillion dollar price tag. To run a </a:t>
            </a:r>
            <a:r>
              <a:rPr b="1" lang="en-US" sz="2000">
                <a:solidFill>
                  <a:schemeClr val="dk1"/>
                </a:solidFill>
                <a:latin typeface="Times New Roman"/>
                <a:ea typeface="Times New Roman"/>
                <a:cs typeface="Times New Roman"/>
                <a:sym typeface="Times New Roman"/>
              </a:rPr>
              <a:t>job </a:t>
            </a:r>
            <a:r>
              <a:rPr lang="en-US" sz="2000">
                <a:solidFill>
                  <a:schemeClr val="dk1"/>
                </a:solidFill>
                <a:latin typeface="Times New Roman"/>
                <a:ea typeface="Times New Roman"/>
                <a:cs typeface="Times New Roman"/>
                <a:sym typeface="Times New Roman"/>
              </a:rPr>
              <a:t>(i.e., a program or set of programs), a programmer would first write the program on paper (in FORTRAN or assembler), then punch it on cards. He would then bring the card deck down to the input room and hand it to one of the operators and go drink coffee until the output was ready.</a:t>
            </a:r>
            <a:endParaRPr/>
          </a:p>
          <a:p>
            <a:pPr indent="0" lvl="0" marL="0" marR="0" rtl="0" algn="just">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28650" y="0"/>
            <a:ext cx="7772400" cy="1143000"/>
          </a:xfrm>
        </p:spPr>
        <p:txBody>
          <a:bodyPr/>
          <a:lstStyle/>
          <a:p>
            <a:r>
              <a:rPr lang="en-US" sz="4000" dirty="0">
                <a:solidFill>
                  <a:srgbClr val="FF0000"/>
                </a:solidFill>
              </a:rPr>
              <a:t>History of Operating Systems </a:t>
            </a:r>
          </a:p>
        </p:txBody>
      </p:sp>
      <p:sp>
        <p:nvSpPr>
          <p:cNvPr id="9219" name="Rectangle 3"/>
          <p:cNvSpPr>
            <a:spLocks noGrp="1" noChangeArrowheads="1"/>
          </p:cNvSpPr>
          <p:nvPr>
            <p:ph type="body" idx="1"/>
          </p:nvPr>
        </p:nvSpPr>
        <p:spPr>
          <a:xfrm>
            <a:off x="457200" y="4365625"/>
            <a:ext cx="8305800" cy="2035175"/>
          </a:xfrm>
        </p:spPr>
        <p:txBody>
          <a:bodyPr/>
          <a:lstStyle/>
          <a:p>
            <a:pPr>
              <a:lnSpc>
                <a:spcPct val="70000"/>
              </a:lnSpc>
              <a:buFontTx/>
              <a:buNone/>
            </a:pPr>
            <a:r>
              <a:rPr lang="en-US">
                <a:solidFill>
                  <a:srgbClr val="6699FF"/>
                </a:solidFill>
              </a:rPr>
              <a:t>Early batch system</a:t>
            </a:r>
            <a:endParaRPr lang="en-US" sz="2800">
              <a:solidFill>
                <a:srgbClr val="6699FF"/>
              </a:solidFill>
            </a:endParaRPr>
          </a:p>
          <a:p>
            <a:pPr lvl="1">
              <a:lnSpc>
                <a:spcPct val="70000"/>
              </a:lnSpc>
            </a:pPr>
            <a:r>
              <a:rPr lang="en-US"/>
              <a:t>bring cards to 1401</a:t>
            </a:r>
          </a:p>
          <a:p>
            <a:pPr lvl="1">
              <a:lnSpc>
                <a:spcPct val="70000"/>
              </a:lnSpc>
            </a:pPr>
            <a:r>
              <a:rPr lang="en-US"/>
              <a:t>read cards to tape</a:t>
            </a:r>
          </a:p>
          <a:p>
            <a:pPr lvl="1">
              <a:lnSpc>
                <a:spcPct val="70000"/>
              </a:lnSpc>
            </a:pPr>
            <a:r>
              <a:rPr lang="en-US"/>
              <a:t>put tape on 7094 which does computing</a:t>
            </a:r>
          </a:p>
          <a:p>
            <a:pPr lvl="1">
              <a:lnSpc>
                <a:spcPct val="70000"/>
              </a:lnSpc>
            </a:pPr>
            <a:r>
              <a:rPr lang="en-US"/>
              <a:t>put tape on 1401 which prints output</a:t>
            </a:r>
            <a:endParaRPr lang="en-US" sz="2400"/>
          </a:p>
        </p:txBody>
      </p:sp>
      <p:pic>
        <p:nvPicPr>
          <p:cNvPr id="9220" name="Picture 4"/>
          <p:cNvPicPr>
            <a:picLocks noChangeAspect="1" noChangeArrowheads="1"/>
          </p:cNvPicPr>
          <p:nvPr/>
        </p:nvPicPr>
        <p:blipFill>
          <a:blip r:embed="rId2"/>
          <a:srcRect/>
          <a:stretch>
            <a:fillRect/>
          </a:stretch>
        </p:blipFill>
        <p:spPr bwMode="auto">
          <a:xfrm>
            <a:off x="238125" y="1371600"/>
            <a:ext cx="8905875"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23850" y="1390650"/>
            <a:ext cx="8439150" cy="485775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program that acts as an intermediary between a user of a computer and the computer hardware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6699FF"/>
                </a:solidFill>
                <a:effectLst/>
                <a:uLnTx/>
                <a:uFillTx/>
                <a:latin typeface="+mn-lt"/>
                <a:ea typeface="+mn-ea"/>
                <a:cs typeface="+mn-cs"/>
              </a:rPr>
              <a:t>Operating system goals: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Execute user programs and make solving user problems easier.</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Make the computer system convenient to use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Use the computer hardware in an efficient manner.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2"/>
          <p:cNvSpPr>
            <a:spLocks noGrp="1" noChangeArrowheads="1"/>
          </p:cNvSpPr>
          <p:nvPr>
            <p:ph type="title"/>
          </p:nvPr>
        </p:nvSpPr>
        <p:spPr>
          <a:xfrm>
            <a:off x="457200" y="274638"/>
            <a:ext cx="8229600" cy="1143000"/>
          </a:xfrm>
        </p:spPr>
        <p:txBody>
          <a:bodyPr/>
          <a:lstStyle/>
          <a:p>
            <a:r>
              <a:rPr lang="en-US" dirty="0">
                <a:solidFill>
                  <a:srgbClr val="FF0000"/>
                </a:solidFill>
              </a:rPr>
              <a:t>What is an Operating </a:t>
            </a:r>
            <a:r>
              <a:rPr lang="en-US" dirty="0" smtClean="0">
                <a:solidFill>
                  <a:srgbClr val="FF0000"/>
                </a:solidFill>
              </a:rPr>
              <a:t>System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The Third Generation (1965-1980) ICs and Multiprogramming</a:t>
            </a:r>
          </a:p>
        </p:txBody>
      </p:sp>
      <p:sp>
        <p:nvSpPr>
          <p:cNvPr id="3" name="Content Placeholder 2"/>
          <p:cNvSpPr>
            <a:spLocks noGrp="1"/>
          </p:cNvSpPr>
          <p:nvPr>
            <p:ph idx="1"/>
          </p:nvPr>
        </p:nvSpPr>
        <p:spPr>
          <a:xfrm>
            <a:off x="76200" y="1295400"/>
            <a:ext cx="8839200" cy="5257800"/>
          </a:xfrm>
        </p:spPr>
        <p:txBody>
          <a:bodyPr>
            <a:normAutofit fontScale="70000" lnSpcReduction="20000"/>
          </a:bodyPr>
          <a:lstStyle/>
          <a:p>
            <a:r>
              <a:rPr lang="en-US" dirty="0"/>
              <a:t>the ability to have several programs in memory at once, each in its own memory partition, as shown in Fig</a:t>
            </a:r>
            <a:r>
              <a:rPr lang="en-US" dirty="0" smtClean="0"/>
              <a:t>.</a:t>
            </a:r>
          </a:p>
          <a:p>
            <a:endParaRPr lang="en-US" dirty="0" smtClean="0"/>
          </a:p>
          <a:p>
            <a:r>
              <a:rPr lang="en-US" dirty="0" smtClean="0"/>
              <a:t> </a:t>
            </a:r>
            <a:r>
              <a:rPr lang="en-US" dirty="0"/>
              <a:t>While one job was waiting for I/O to complete, another job could be using the CPU. Special hardware kept one program from interfering with another. </a:t>
            </a:r>
            <a:endParaRPr lang="en-US" dirty="0" smtClean="0"/>
          </a:p>
          <a:p>
            <a:endParaRPr lang="en-US" dirty="0" smtClean="0"/>
          </a:p>
          <a:p>
            <a:r>
              <a:rPr lang="en-US" dirty="0"/>
              <a:t>Another major feature present in third-generation operating systems was the ability to read jobs from cards onto the disk as soon as they were brought to the computer </a:t>
            </a:r>
            <a:r>
              <a:rPr lang="en-US" dirty="0" smtClean="0"/>
              <a:t>room.</a:t>
            </a:r>
          </a:p>
          <a:p>
            <a:endParaRPr lang="en-US" dirty="0" smtClean="0"/>
          </a:p>
          <a:p>
            <a:r>
              <a:rPr lang="en-US" dirty="0" smtClean="0"/>
              <a:t>Then</a:t>
            </a:r>
            <a:r>
              <a:rPr lang="en-US" dirty="0"/>
              <a:t>, whenever a running job finished, the operating system could load a new job from the disk into the now-empty partition and run </a:t>
            </a:r>
            <a:r>
              <a:rPr lang="en-US" dirty="0" smtClean="0"/>
              <a:t>it.</a:t>
            </a:r>
          </a:p>
          <a:p>
            <a:endParaRPr lang="en-US" dirty="0" smtClean="0"/>
          </a:p>
          <a:p>
            <a:r>
              <a:rPr lang="en-US" dirty="0" smtClean="0"/>
              <a:t>This </a:t>
            </a:r>
            <a:r>
              <a:rPr lang="en-US" dirty="0"/>
              <a:t>technique is called spooling (from Simultaneous Peripheral Operation On Line) and was also used for output. With spooling, the 1401s were no longer needed, and much carrying of tapes disappeared. </a:t>
            </a:r>
          </a:p>
        </p:txBody>
      </p:sp>
    </p:spTree>
    <p:extLst>
      <p:ext uri="{BB962C8B-B14F-4D97-AF65-F5344CB8AC3E}">
        <p14:creationId xmlns:p14="http://schemas.microsoft.com/office/powerpoint/2010/main" val="191778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71500" y="0"/>
            <a:ext cx="7772400" cy="1143000"/>
          </a:xfrm>
        </p:spPr>
        <p:txBody>
          <a:bodyPr/>
          <a:lstStyle/>
          <a:p>
            <a:r>
              <a:rPr lang="en-US" sz="4000" dirty="0">
                <a:solidFill>
                  <a:srgbClr val="FF0000"/>
                </a:solidFill>
              </a:rPr>
              <a:t>History of Operating Systems </a:t>
            </a:r>
          </a:p>
        </p:txBody>
      </p:sp>
      <p:sp>
        <p:nvSpPr>
          <p:cNvPr id="12291" name="Rectangle 3"/>
          <p:cNvSpPr>
            <a:spLocks noGrp="1" noChangeArrowheads="1"/>
          </p:cNvSpPr>
          <p:nvPr>
            <p:ph type="body" idx="1"/>
          </p:nvPr>
        </p:nvSpPr>
        <p:spPr>
          <a:xfrm>
            <a:off x="1371600" y="5486400"/>
            <a:ext cx="7772400" cy="685800"/>
          </a:xfrm>
        </p:spPr>
        <p:txBody>
          <a:bodyPr>
            <a:normAutofit fontScale="77500" lnSpcReduction="20000"/>
          </a:bodyPr>
          <a:lstStyle/>
          <a:p>
            <a:pPr>
              <a:lnSpc>
                <a:spcPct val="90000"/>
              </a:lnSpc>
            </a:pPr>
            <a:r>
              <a:rPr lang="en-US">
                <a:solidFill>
                  <a:srgbClr val="6699FF"/>
                </a:solidFill>
              </a:rPr>
              <a:t>Multiprogramming system</a:t>
            </a:r>
            <a:r>
              <a:rPr lang="en-US" sz="2800">
                <a:solidFill>
                  <a:srgbClr val="6699FF"/>
                </a:solidFill>
              </a:rPr>
              <a:t> </a:t>
            </a:r>
          </a:p>
          <a:p>
            <a:pPr lvl="1">
              <a:lnSpc>
                <a:spcPct val="90000"/>
              </a:lnSpc>
            </a:pPr>
            <a:r>
              <a:rPr lang="en-US"/>
              <a:t>three jobs in memory – 3</a:t>
            </a:r>
            <a:r>
              <a:rPr lang="en-US" baseline="30000"/>
              <a:t>rd</a:t>
            </a:r>
            <a:r>
              <a:rPr lang="en-US"/>
              <a:t> generation</a:t>
            </a:r>
            <a:endParaRPr lang="en-US" sz="2400"/>
          </a:p>
        </p:txBody>
      </p:sp>
      <p:pic>
        <p:nvPicPr>
          <p:cNvPr id="12292" name="Picture 4" descr="1-4"/>
          <p:cNvPicPr>
            <a:picLocks noChangeAspect="1" noChangeArrowheads="1"/>
          </p:cNvPicPr>
          <p:nvPr/>
        </p:nvPicPr>
        <p:blipFill>
          <a:blip r:embed="rId2"/>
          <a:srcRect/>
          <a:stretch>
            <a:fillRect/>
          </a:stretch>
        </p:blipFill>
        <p:spPr bwMode="auto">
          <a:xfrm>
            <a:off x="2126672" y="1143000"/>
            <a:ext cx="5355431" cy="3962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The Fourth Generation (1980-Present) Personal Computers</a:t>
            </a:r>
          </a:p>
        </p:txBody>
      </p:sp>
      <p:sp>
        <p:nvSpPr>
          <p:cNvPr id="3" name="Content Placeholder 2"/>
          <p:cNvSpPr>
            <a:spLocks noGrp="1"/>
          </p:cNvSpPr>
          <p:nvPr>
            <p:ph idx="1"/>
          </p:nvPr>
        </p:nvSpPr>
        <p:spPr>
          <a:xfrm>
            <a:off x="228600" y="1295400"/>
            <a:ext cx="8610600" cy="5791200"/>
          </a:xfrm>
        </p:spPr>
        <p:txBody>
          <a:bodyPr>
            <a:normAutofit fontScale="70000" lnSpcReduction="20000"/>
          </a:bodyPr>
          <a:lstStyle/>
          <a:p>
            <a:r>
              <a:rPr lang="en-US" dirty="0"/>
              <a:t>With the development of LSI (Large Scale Integration) circuits, chips containing thousands of transistors on a square centimeter of silicon, the age of the personal computer dawned. </a:t>
            </a:r>
            <a:endParaRPr lang="en-US" dirty="0" smtClean="0"/>
          </a:p>
          <a:p>
            <a:endParaRPr lang="en-US" dirty="0"/>
          </a:p>
          <a:p>
            <a:r>
              <a:rPr lang="en-US" dirty="0"/>
              <a:t>Where the minicomputer made it possible for a department in a company or university to have its own computer, the microprocessor chip made it possible for a single individual to have his or her own personal computer. </a:t>
            </a:r>
            <a:endParaRPr lang="en-US" dirty="0" smtClean="0"/>
          </a:p>
          <a:p>
            <a:endParaRPr lang="en-US" dirty="0"/>
          </a:p>
          <a:p>
            <a:r>
              <a:rPr lang="en-US" dirty="0"/>
              <a:t>CP/M, MS-DOS, and other operating systems for early microcomputers were all based on users typing in commands from the keyboard. That eventually changed due to research done by Doug </a:t>
            </a:r>
            <a:r>
              <a:rPr lang="en-US" dirty="0" err="1"/>
              <a:t>Engelbart</a:t>
            </a:r>
            <a:r>
              <a:rPr lang="en-US" dirty="0"/>
              <a:t> at Stanford Research Institute in the </a:t>
            </a:r>
            <a:r>
              <a:rPr lang="en-US" dirty="0" smtClean="0"/>
              <a:t>1960s.</a:t>
            </a:r>
          </a:p>
          <a:p>
            <a:endParaRPr lang="en-US" dirty="0"/>
          </a:p>
          <a:p>
            <a:r>
              <a:rPr lang="en-US" dirty="0" err="1" smtClean="0"/>
              <a:t>Engelbart</a:t>
            </a:r>
            <a:r>
              <a:rPr lang="en-US" dirty="0" smtClean="0"/>
              <a:t> </a:t>
            </a:r>
            <a:r>
              <a:rPr lang="en-US" dirty="0"/>
              <a:t>invented the GUI Graphical User Interface, complete with windows, icons, menus, and mouse</a:t>
            </a:r>
            <a:r>
              <a:rPr lang="en-US" dirty="0" smtClean="0"/>
              <a:t>. </a:t>
            </a:r>
            <a:endParaRPr lang="en-US" dirty="0"/>
          </a:p>
        </p:txBody>
      </p:sp>
    </p:spTree>
    <p:extLst>
      <p:ext uri="{BB962C8B-B14F-4D97-AF65-F5344CB8AC3E}">
        <p14:creationId xmlns:p14="http://schemas.microsoft.com/office/powerpoint/2010/main" val="227379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nceptual view of an Operating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6096000" cy="550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448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Processors</a:t>
            </a:r>
            <a:endParaRPr lang="en-US" dirty="0">
              <a:solidFill>
                <a:srgbClr val="FF0000"/>
              </a:solidFill>
            </a:endParaRPr>
          </a:p>
        </p:txBody>
      </p:sp>
      <p:sp>
        <p:nvSpPr>
          <p:cNvPr id="3" name="Content Placeholder 2"/>
          <p:cNvSpPr>
            <a:spLocks noGrp="1"/>
          </p:cNvSpPr>
          <p:nvPr>
            <p:ph idx="1"/>
          </p:nvPr>
        </p:nvSpPr>
        <p:spPr>
          <a:xfrm>
            <a:off x="457200" y="1447800"/>
            <a:ext cx="8382000" cy="5029200"/>
          </a:xfrm>
        </p:spPr>
        <p:txBody>
          <a:bodyPr>
            <a:normAutofit fontScale="92500"/>
          </a:bodyPr>
          <a:lstStyle/>
          <a:p>
            <a:r>
              <a:rPr lang="en-US" dirty="0" smtClean="0"/>
              <a:t>The "</a:t>
            </a:r>
            <a:r>
              <a:rPr lang="en-US" dirty="0" smtClean="0">
                <a:solidFill>
                  <a:srgbClr val="0070C0"/>
                </a:solidFill>
              </a:rPr>
              <a:t>brain</a:t>
            </a:r>
            <a:r>
              <a:rPr lang="en-US" dirty="0" smtClean="0"/>
              <a:t>" of the computer is the CPU. It fetches instructions from memory and executes them.</a:t>
            </a:r>
          </a:p>
          <a:p>
            <a:endParaRPr lang="en-US" dirty="0" smtClean="0"/>
          </a:p>
          <a:p>
            <a:r>
              <a:rPr lang="en-US" dirty="0" smtClean="0"/>
              <a:t>The basic cycle of every CPU is to fetch the first instruction from memory, decode it to determine its type and operands, execute it, and then fetch, decode, and execute subsequent instructions.</a:t>
            </a:r>
          </a:p>
          <a:p>
            <a:endParaRPr lang="en-US" dirty="0" smtClean="0"/>
          </a:p>
          <a:p>
            <a:r>
              <a:rPr lang="en-US" dirty="0" smtClean="0"/>
              <a:t>The cycle is repeated until the program finishes. In this way, programs are carried out.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616" name="Shape 196616"/>
        <p:cNvGrpSpPr/>
        <p:nvPr/>
      </p:nvGrpSpPr>
      <p:grpSpPr>
        <a:xfrm>
          <a:off x="0" y="0"/>
          <a:ext cx="0" cy="0"/>
          <a:chOff x="0" y="0"/>
          <a:chExt cx="0" cy="0"/>
        </a:xfrm>
      </p:grpSpPr>
      <p:sp>
        <p:nvSpPr>
          <p:cNvPr id="196617" name="Google Shape;196617;p3"/>
          <p:cNvSpPr/>
          <p:nvPr/>
        </p:nvSpPr>
        <p:spPr>
          <a:xfrm>
            <a:off x="2895600" y="2971800"/>
            <a:ext cx="914400" cy="762000"/>
          </a:xfrm>
          <a:prstGeom prst="rect">
            <a:avLst/>
          </a:prstGeom>
          <a:solidFill>
            <a:srgbClr val="CC99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Execute</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unit</a:t>
            </a:r>
            <a:endParaRPr/>
          </a:p>
        </p:txBody>
      </p:sp>
      <p:sp>
        <p:nvSpPr>
          <p:cNvPr id="196618" name="Google Shape;196618;p3"/>
          <p:cNvSpPr/>
          <p:nvPr/>
        </p:nvSpPr>
        <p:spPr>
          <a:xfrm>
            <a:off x="7924800" y="1752600"/>
            <a:ext cx="914400" cy="762000"/>
          </a:xfrm>
          <a:prstGeom prst="rect">
            <a:avLst/>
          </a:prstGeom>
          <a:solidFill>
            <a:srgbClr val="CC99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Execute</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unit</a:t>
            </a:r>
            <a:endParaRPr/>
          </a:p>
        </p:txBody>
      </p:sp>
      <p:sp>
        <p:nvSpPr>
          <p:cNvPr id="196619" name="Google Shape;196619;p3"/>
          <p:cNvSpPr/>
          <p:nvPr/>
        </p:nvSpPr>
        <p:spPr>
          <a:xfrm>
            <a:off x="7924800" y="2933700"/>
            <a:ext cx="914400" cy="762000"/>
          </a:xfrm>
          <a:prstGeom prst="rect">
            <a:avLst/>
          </a:prstGeom>
          <a:solidFill>
            <a:srgbClr val="CC99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Execute</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unit</a:t>
            </a:r>
            <a:endParaRPr/>
          </a:p>
        </p:txBody>
      </p:sp>
      <p:sp>
        <p:nvSpPr>
          <p:cNvPr id="196620" name="Google Shape;196620;p3"/>
          <p:cNvSpPr/>
          <p:nvPr/>
        </p:nvSpPr>
        <p:spPr>
          <a:xfrm>
            <a:off x="7924800" y="4038600"/>
            <a:ext cx="914400" cy="762000"/>
          </a:xfrm>
          <a:prstGeom prst="rect">
            <a:avLst/>
          </a:prstGeom>
          <a:solidFill>
            <a:srgbClr val="CC99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Execute</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unit</a:t>
            </a:r>
            <a:endParaRPr/>
          </a:p>
        </p:txBody>
      </p:sp>
      <p:cxnSp>
        <p:nvCxnSpPr>
          <p:cNvPr id="196621" name="Google Shape;196621;p3"/>
          <p:cNvCxnSpPr>
            <a:stCxn id="196622" idx="3"/>
            <a:endCxn id="196617" idx="1"/>
          </p:cNvCxnSpPr>
          <p:nvPr/>
        </p:nvCxnSpPr>
        <p:spPr>
          <a:xfrm>
            <a:off x="2514600" y="3352800"/>
            <a:ext cx="381000" cy="0"/>
          </a:xfrm>
          <a:prstGeom prst="straightConnector1">
            <a:avLst/>
          </a:prstGeom>
          <a:noFill/>
          <a:ln cap="flat" cmpd="sng" w="63500">
            <a:solidFill>
              <a:srgbClr val="555555"/>
            </a:solidFill>
            <a:prstDash val="solid"/>
            <a:round/>
            <a:headEnd len="med" w="med" type="none"/>
            <a:tailEnd len="med" w="med" type="triangle"/>
          </a:ln>
        </p:spPr>
      </p:cxnSp>
      <p:cxnSp>
        <p:nvCxnSpPr>
          <p:cNvPr id="196623" name="Google Shape;196623;p3"/>
          <p:cNvCxnSpPr>
            <a:stCxn id="196624" idx="3"/>
            <a:endCxn id="196622" idx="1"/>
          </p:cNvCxnSpPr>
          <p:nvPr/>
        </p:nvCxnSpPr>
        <p:spPr>
          <a:xfrm>
            <a:off x="1219200" y="3352800"/>
            <a:ext cx="381000" cy="0"/>
          </a:xfrm>
          <a:prstGeom prst="straightConnector1">
            <a:avLst/>
          </a:prstGeom>
          <a:noFill/>
          <a:ln cap="flat" cmpd="sng" w="63500">
            <a:solidFill>
              <a:srgbClr val="555555"/>
            </a:solidFill>
            <a:prstDash val="solid"/>
            <a:round/>
            <a:headEnd len="med" w="med" type="none"/>
            <a:tailEnd len="med" w="med" type="triangle"/>
          </a:ln>
        </p:spPr>
      </p:cxnSp>
      <p:cxnSp>
        <p:nvCxnSpPr>
          <p:cNvPr id="196625" name="Google Shape;196625;p3"/>
          <p:cNvCxnSpPr>
            <a:stCxn id="196626" idx="7"/>
            <a:endCxn id="196618" idx="1"/>
          </p:cNvCxnSpPr>
          <p:nvPr/>
        </p:nvCxnSpPr>
        <p:spPr>
          <a:xfrm flipH="1" rot="10800000">
            <a:off x="7387571" y="2133652"/>
            <a:ext cx="537300" cy="884700"/>
          </a:xfrm>
          <a:prstGeom prst="straightConnector1">
            <a:avLst/>
          </a:prstGeom>
          <a:noFill/>
          <a:ln cap="flat" cmpd="sng" w="63500">
            <a:solidFill>
              <a:srgbClr val="555555"/>
            </a:solidFill>
            <a:prstDash val="solid"/>
            <a:round/>
            <a:headEnd len="med" w="med" type="none"/>
            <a:tailEnd len="med" w="med" type="triangle"/>
          </a:ln>
        </p:spPr>
      </p:cxnSp>
      <p:cxnSp>
        <p:nvCxnSpPr>
          <p:cNvPr id="196627" name="Google Shape;196627;p3"/>
          <p:cNvCxnSpPr>
            <a:stCxn id="196628" idx="3"/>
            <a:endCxn id="196626" idx="3"/>
          </p:cNvCxnSpPr>
          <p:nvPr/>
        </p:nvCxnSpPr>
        <p:spPr>
          <a:xfrm flipH="1" rot="10800000">
            <a:off x="6324600" y="3611100"/>
            <a:ext cx="308700" cy="579900"/>
          </a:xfrm>
          <a:prstGeom prst="straightConnector1">
            <a:avLst/>
          </a:prstGeom>
          <a:noFill/>
          <a:ln cap="flat" cmpd="sng" w="63500">
            <a:solidFill>
              <a:srgbClr val="555555"/>
            </a:solidFill>
            <a:prstDash val="solid"/>
            <a:round/>
            <a:headEnd len="med" w="med" type="none"/>
            <a:tailEnd len="med" w="med" type="triangle"/>
          </a:ln>
        </p:spPr>
      </p:cxnSp>
      <p:cxnSp>
        <p:nvCxnSpPr>
          <p:cNvPr id="196629" name="Google Shape;196629;p3"/>
          <p:cNvCxnSpPr>
            <a:stCxn id="196630" idx="3"/>
            <a:endCxn id="196626" idx="1"/>
          </p:cNvCxnSpPr>
          <p:nvPr/>
        </p:nvCxnSpPr>
        <p:spPr>
          <a:xfrm>
            <a:off x="6324600" y="2514600"/>
            <a:ext cx="308700" cy="503700"/>
          </a:xfrm>
          <a:prstGeom prst="straightConnector1">
            <a:avLst/>
          </a:prstGeom>
          <a:noFill/>
          <a:ln cap="flat" cmpd="sng" w="63500">
            <a:solidFill>
              <a:srgbClr val="555555"/>
            </a:solidFill>
            <a:prstDash val="solid"/>
            <a:round/>
            <a:headEnd len="med" w="med" type="none"/>
            <a:tailEnd len="med" w="med" type="triangle"/>
          </a:ln>
        </p:spPr>
      </p:cxnSp>
      <p:cxnSp>
        <p:nvCxnSpPr>
          <p:cNvPr id="196631" name="Google Shape;196631;p3"/>
          <p:cNvCxnSpPr>
            <a:stCxn id="196632" idx="3"/>
            <a:endCxn id="196630" idx="1"/>
          </p:cNvCxnSpPr>
          <p:nvPr/>
        </p:nvCxnSpPr>
        <p:spPr>
          <a:xfrm>
            <a:off x="5029200" y="2514600"/>
            <a:ext cx="381000" cy="0"/>
          </a:xfrm>
          <a:prstGeom prst="straightConnector1">
            <a:avLst/>
          </a:prstGeom>
          <a:noFill/>
          <a:ln cap="flat" cmpd="sng" w="63500">
            <a:solidFill>
              <a:srgbClr val="555555"/>
            </a:solidFill>
            <a:prstDash val="solid"/>
            <a:round/>
            <a:headEnd len="med" w="med" type="none"/>
            <a:tailEnd len="med" w="med" type="triangle"/>
          </a:ln>
        </p:spPr>
      </p:cxnSp>
      <p:cxnSp>
        <p:nvCxnSpPr>
          <p:cNvPr id="196633" name="Google Shape;196633;p3"/>
          <p:cNvCxnSpPr>
            <a:stCxn id="196634" idx="3"/>
            <a:endCxn id="196628" idx="1"/>
          </p:cNvCxnSpPr>
          <p:nvPr/>
        </p:nvCxnSpPr>
        <p:spPr>
          <a:xfrm>
            <a:off x="5029200" y="4191000"/>
            <a:ext cx="381000" cy="0"/>
          </a:xfrm>
          <a:prstGeom prst="straightConnector1">
            <a:avLst/>
          </a:prstGeom>
          <a:noFill/>
          <a:ln cap="flat" cmpd="sng" w="63500">
            <a:solidFill>
              <a:srgbClr val="555555"/>
            </a:solidFill>
            <a:prstDash val="solid"/>
            <a:round/>
            <a:headEnd len="med" w="med" type="none"/>
            <a:tailEnd len="med" w="med" type="triangle"/>
          </a:ln>
        </p:spPr>
      </p:cxnSp>
      <p:cxnSp>
        <p:nvCxnSpPr>
          <p:cNvPr id="196635" name="Google Shape;196635;p3"/>
          <p:cNvCxnSpPr>
            <a:stCxn id="196626" idx="6"/>
            <a:endCxn id="196619" idx="1"/>
          </p:cNvCxnSpPr>
          <p:nvPr/>
        </p:nvCxnSpPr>
        <p:spPr>
          <a:xfrm>
            <a:off x="7543800" y="3314700"/>
            <a:ext cx="381000" cy="0"/>
          </a:xfrm>
          <a:prstGeom prst="straightConnector1">
            <a:avLst/>
          </a:prstGeom>
          <a:noFill/>
          <a:ln cap="flat" cmpd="sng" w="63500">
            <a:solidFill>
              <a:srgbClr val="555555"/>
            </a:solidFill>
            <a:prstDash val="solid"/>
            <a:round/>
            <a:headEnd len="med" w="med" type="none"/>
            <a:tailEnd len="med" w="med" type="triangle"/>
          </a:ln>
        </p:spPr>
      </p:cxnSp>
      <p:cxnSp>
        <p:nvCxnSpPr>
          <p:cNvPr id="196636" name="Google Shape;196636;p3"/>
          <p:cNvCxnSpPr>
            <a:stCxn id="196626" idx="5"/>
            <a:endCxn id="196620" idx="1"/>
          </p:cNvCxnSpPr>
          <p:nvPr/>
        </p:nvCxnSpPr>
        <p:spPr>
          <a:xfrm>
            <a:off x="7387571" y="3611048"/>
            <a:ext cx="537300" cy="808500"/>
          </a:xfrm>
          <a:prstGeom prst="straightConnector1">
            <a:avLst/>
          </a:prstGeom>
          <a:noFill/>
          <a:ln cap="flat" cmpd="sng" w="63500">
            <a:solidFill>
              <a:srgbClr val="555555"/>
            </a:solidFill>
            <a:prstDash val="solid"/>
            <a:round/>
            <a:headEnd len="med" w="med" type="none"/>
            <a:tailEnd len="med" w="med" type="triangle"/>
          </a:ln>
        </p:spPr>
      </p:cxnSp>
      <p:sp>
        <p:nvSpPr>
          <p:cNvPr id="196626" name="Google Shape;196626;p3"/>
          <p:cNvSpPr/>
          <p:nvPr/>
        </p:nvSpPr>
        <p:spPr>
          <a:xfrm>
            <a:off x="6477000" y="2895600"/>
            <a:ext cx="1066800" cy="838200"/>
          </a:xfrm>
          <a:prstGeom prst="ellipse">
            <a:avLst/>
          </a:prstGeom>
          <a:solidFill>
            <a:srgbClr val="FFFF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Buffer</a:t>
            </a:r>
            <a:endParaRPr/>
          </a:p>
        </p:txBody>
      </p:sp>
      <p:sp>
        <p:nvSpPr>
          <p:cNvPr id="196632" name="Google Shape;196632;p3"/>
          <p:cNvSpPr/>
          <p:nvPr/>
        </p:nvSpPr>
        <p:spPr>
          <a:xfrm>
            <a:off x="4114800" y="2133600"/>
            <a:ext cx="914400" cy="762000"/>
          </a:xfrm>
          <a:prstGeom prst="rect">
            <a:avLst/>
          </a:prstGeom>
          <a:solidFill>
            <a:srgbClr val="FF99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Fetch</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unit</a:t>
            </a:r>
            <a:endParaRPr/>
          </a:p>
        </p:txBody>
      </p:sp>
      <p:sp>
        <p:nvSpPr>
          <p:cNvPr id="196630" name="Google Shape;196630;p3"/>
          <p:cNvSpPr/>
          <p:nvPr/>
        </p:nvSpPr>
        <p:spPr>
          <a:xfrm>
            <a:off x="5410200" y="2133600"/>
            <a:ext cx="914400" cy="762000"/>
          </a:xfrm>
          <a:prstGeom prst="rect">
            <a:avLst/>
          </a:prstGeom>
          <a:solidFill>
            <a:srgbClr val="CC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Decode</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unit</a:t>
            </a:r>
            <a:endParaRPr/>
          </a:p>
        </p:txBody>
      </p:sp>
      <p:sp>
        <p:nvSpPr>
          <p:cNvPr id="196634" name="Google Shape;196634;p3"/>
          <p:cNvSpPr/>
          <p:nvPr/>
        </p:nvSpPr>
        <p:spPr>
          <a:xfrm>
            <a:off x="4114800" y="3810000"/>
            <a:ext cx="914400" cy="762000"/>
          </a:xfrm>
          <a:prstGeom prst="rect">
            <a:avLst/>
          </a:prstGeom>
          <a:solidFill>
            <a:srgbClr val="FF99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Fetch</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unit</a:t>
            </a:r>
            <a:endParaRPr/>
          </a:p>
        </p:txBody>
      </p:sp>
      <p:sp>
        <p:nvSpPr>
          <p:cNvPr id="196628" name="Google Shape;196628;p3"/>
          <p:cNvSpPr/>
          <p:nvPr/>
        </p:nvSpPr>
        <p:spPr>
          <a:xfrm>
            <a:off x="5410200" y="3810000"/>
            <a:ext cx="914400" cy="762000"/>
          </a:xfrm>
          <a:prstGeom prst="rect">
            <a:avLst/>
          </a:prstGeom>
          <a:solidFill>
            <a:srgbClr val="CC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Decode</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unit</a:t>
            </a:r>
            <a:endParaRPr/>
          </a:p>
        </p:txBody>
      </p:sp>
      <p:sp>
        <p:nvSpPr>
          <p:cNvPr id="196624" name="Google Shape;196624;p3"/>
          <p:cNvSpPr/>
          <p:nvPr/>
        </p:nvSpPr>
        <p:spPr>
          <a:xfrm>
            <a:off x="304800" y="2971800"/>
            <a:ext cx="914400" cy="762000"/>
          </a:xfrm>
          <a:prstGeom prst="rect">
            <a:avLst/>
          </a:prstGeom>
          <a:solidFill>
            <a:srgbClr val="FF99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Fetch</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unit</a:t>
            </a:r>
            <a:endParaRPr/>
          </a:p>
        </p:txBody>
      </p:sp>
      <p:sp>
        <p:nvSpPr>
          <p:cNvPr id="196622" name="Google Shape;196622;p3"/>
          <p:cNvSpPr/>
          <p:nvPr/>
        </p:nvSpPr>
        <p:spPr>
          <a:xfrm>
            <a:off x="1600200" y="2971800"/>
            <a:ext cx="914400" cy="762000"/>
          </a:xfrm>
          <a:prstGeom prst="rect">
            <a:avLst/>
          </a:prstGeom>
          <a:solidFill>
            <a:srgbClr val="CC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Decode</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unit</a:t>
            </a:r>
            <a:endParaRPr/>
          </a:p>
        </p:txBody>
      </p:sp>
      <p:sp>
        <p:nvSpPr>
          <p:cNvPr id="196637" name="Google Shape;196637;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CPU internals</a:t>
            </a:r>
            <a:endParaRPr/>
          </a:p>
        </p:txBody>
      </p:sp>
      <p:sp>
        <p:nvSpPr>
          <p:cNvPr id="196638" name="Google Shape;196638;p3"/>
          <p:cNvSpPr/>
          <p:nvPr/>
        </p:nvSpPr>
        <p:spPr>
          <a:xfrm>
            <a:off x="152400" y="1600200"/>
            <a:ext cx="3810000" cy="3429000"/>
          </a:xfrm>
          <a:prstGeom prst="rect">
            <a:avLst/>
          </a:prstGeom>
          <a:noFill/>
          <a:ln cap="flat" cmpd="sng" w="19050">
            <a:solidFill>
              <a:schemeClr val="dk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639" name="Google Shape;196639;p3"/>
          <p:cNvSpPr/>
          <p:nvPr/>
        </p:nvSpPr>
        <p:spPr>
          <a:xfrm>
            <a:off x="4038600" y="1600200"/>
            <a:ext cx="4953000" cy="3429000"/>
          </a:xfrm>
          <a:prstGeom prst="rect">
            <a:avLst/>
          </a:prstGeom>
          <a:noFill/>
          <a:ln cap="flat" cmpd="sng" w="19050">
            <a:solidFill>
              <a:schemeClr val="dk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640" name="Google Shape;196640;p3"/>
          <p:cNvSpPr txBox="1"/>
          <p:nvPr/>
        </p:nvSpPr>
        <p:spPr>
          <a:xfrm>
            <a:off x="990600" y="5105400"/>
            <a:ext cx="20034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Pipelined CPU</a:t>
            </a:r>
            <a:endParaRPr/>
          </a:p>
        </p:txBody>
      </p:sp>
      <p:sp>
        <p:nvSpPr>
          <p:cNvPr id="196641" name="Google Shape;196641;p3"/>
          <p:cNvSpPr txBox="1"/>
          <p:nvPr/>
        </p:nvSpPr>
        <p:spPr>
          <a:xfrm>
            <a:off x="5051425" y="5105400"/>
            <a:ext cx="22749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Superscalar CPU</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642" name="Shape 196642"/>
        <p:cNvGrpSpPr/>
        <p:nvPr/>
      </p:nvGrpSpPr>
      <p:grpSpPr>
        <a:xfrm>
          <a:off x="0" y="0"/>
          <a:ext cx="0" cy="0"/>
          <a:chOff x="0" y="0"/>
          <a:chExt cx="0" cy="0"/>
        </a:xfrm>
      </p:grpSpPr>
      <p:sp>
        <p:nvSpPr>
          <p:cNvPr id="196643" name="Google Shape;196643;p4"/>
          <p:cNvSpPr txBox="1"/>
          <p:nvPr>
            <p:ph type="title"/>
          </p:nvPr>
        </p:nvSpPr>
        <p:spPr>
          <a:xfrm>
            <a:off x="381000" y="0"/>
            <a:ext cx="8229600" cy="762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lang="en-US">
                <a:solidFill>
                  <a:srgbClr val="FF0000"/>
                </a:solidFill>
              </a:rPr>
              <a:t>Memory</a:t>
            </a:r>
            <a:endParaRPr>
              <a:solidFill>
                <a:srgbClr val="FF0000"/>
              </a:solidFill>
            </a:endParaRPr>
          </a:p>
        </p:txBody>
      </p:sp>
      <p:sp>
        <p:nvSpPr>
          <p:cNvPr id="196644" name="Google Shape;196644;p4"/>
          <p:cNvSpPr txBox="1"/>
          <p:nvPr>
            <p:ph idx="1" type="body"/>
          </p:nvPr>
        </p:nvSpPr>
        <p:spPr>
          <a:xfrm>
            <a:off x="0" y="762000"/>
            <a:ext cx="9372600" cy="6096000"/>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240"/>
              <a:buChar char="•"/>
            </a:pPr>
            <a:r>
              <a:rPr lang="en-US" sz="2240"/>
              <a:t>The second major component in any computer is the memory.</a:t>
            </a:r>
            <a:endParaRPr/>
          </a:p>
          <a:p>
            <a:pPr indent="-200660" lvl="0" marL="342900" rtl="0" algn="l">
              <a:lnSpc>
                <a:spcPct val="80000"/>
              </a:lnSpc>
              <a:spcBef>
                <a:spcPts val="448"/>
              </a:spcBef>
              <a:spcAft>
                <a:spcPts val="0"/>
              </a:spcAft>
              <a:buClr>
                <a:schemeClr val="dk1"/>
              </a:buClr>
              <a:buSzPts val="2240"/>
              <a:buNone/>
            </a:pPr>
            <a:r>
              <a:t/>
            </a:r>
            <a:endParaRPr sz="2240"/>
          </a:p>
          <a:p>
            <a:pPr indent="-342900" lvl="0" marL="342900" rtl="0" algn="l">
              <a:lnSpc>
                <a:spcPct val="80000"/>
              </a:lnSpc>
              <a:spcBef>
                <a:spcPts val="448"/>
              </a:spcBef>
              <a:spcAft>
                <a:spcPts val="0"/>
              </a:spcAft>
              <a:buClr>
                <a:schemeClr val="dk1"/>
              </a:buClr>
              <a:buSzPts val="2240"/>
              <a:buChar char="•"/>
            </a:pPr>
            <a:r>
              <a:rPr lang="en-US" sz="2240"/>
              <a:t>Ideally, a memory should be extremely fast (faster than executing an instruction so the CPU is not held up by the memory), abundantly large.</a:t>
            </a:r>
            <a:endParaRPr/>
          </a:p>
          <a:p>
            <a:pPr indent="-200660" lvl="0" marL="342900" rtl="0" algn="l">
              <a:lnSpc>
                <a:spcPct val="80000"/>
              </a:lnSpc>
              <a:spcBef>
                <a:spcPts val="448"/>
              </a:spcBef>
              <a:spcAft>
                <a:spcPts val="0"/>
              </a:spcAft>
              <a:buClr>
                <a:schemeClr val="dk1"/>
              </a:buClr>
              <a:buSzPts val="2240"/>
              <a:buNone/>
            </a:pPr>
            <a:r>
              <a:t/>
            </a:r>
            <a:endParaRPr sz="2240"/>
          </a:p>
          <a:p>
            <a:pPr indent="-342900" lvl="0" marL="342900" rtl="0" algn="l">
              <a:lnSpc>
                <a:spcPct val="80000"/>
              </a:lnSpc>
              <a:spcBef>
                <a:spcPts val="448"/>
              </a:spcBef>
              <a:spcAft>
                <a:spcPts val="0"/>
              </a:spcAft>
              <a:buClr>
                <a:schemeClr val="dk1"/>
              </a:buClr>
              <a:buSzPts val="2240"/>
              <a:buChar char="•"/>
            </a:pPr>
            <a:r>
              <a:rPr lang="en-US" sz="2240"/>
              <a:t>No current technology satisfies all of these goals, so a different approach is taken.</a:t>
            </a:r>
            <a:endParaRPr/>
          </a:p>
          <a:p>
            <a:pPr indent="-200660" lvl="0" marL="342900" rtl="0" algn="l">
              <a:lnSpc>
                <a:spcPct val="80000"/>
              </a:lnSpc>
              <a:spcBef>
                <a:spcPts val="448"/>
              </a:spcBef>
              <a:spcAft>
                <a:spcPts val="0"/>
              </a:spcAft>
              <a:buClr>
                <a:schemeClr val="dk1"/>
              </a:buClr>
              <a:buSzPts val="2240"/>
              <a:buNone/>
            </a:pPr>
            <a:r>
              <a:t/>
            </a:r>
            <a:endParaRPr sz="2240"/>
          </a:p>
          <a:p>
            <a:pPr indent="-342900" lvl="0" marL="342900" rtl="0" algn="l">
              <a:lnSpc>
                <a:spcPct val="80000"/>
              </a:lnSpc>
              <a:spcBef>
                <a:spcPts val="448"/>
              </a:spcBef>
              <a:spcAft>
                <a:spcPts val="0"/>
              </a:spcAft>
              <a:buClr>
                <a:schemeClr val="dk1"/>
              </a:buClr>
              <a:buSzPts val="2240"/>
              <a:buChar char="•"/>
            </a:pPr>
            <a:r>
              <a:rPr lang="en-US" sz="2240"/>
              <a:t>The memory system is constructed as a hierarchy of layers, as shown in Fig.</a:t>
            </a:r>
            <a:endParaRPr/>
          </a:p>
          <a:p>
            <a:pPr indent="-200660" lvl="0" marL="342900" rtl="0" algn="l">
              <a:lnSpc>
                <a:spcPct val="80000"/>
              </a:lnSpc>
              <a:spcBef>
                <a:spcPts val="448"/>
              </a:spcBef>
              <a:spcAft>
                <a:spcPts val="0"/>
              </a:spcAft>
              <a:buClr>
                <a:schemeClr val="dk1"/>
              </a:buClr>
              <a:buSzPts val="2240"/>
              <a:buNone/>
            </a:pPr>
            <a:r>
              <a:t/>
            </a:r>
            <a:endParaRPr sz="2240"/>
          </a:p>
          <a:p>
            <a:pPr indent="0" lvl="0" marL="342900" rtl="0" algn="l">
              <a:lnSpc>
                <a:spcPct val="80000"/>
              </a:lnSpc>
              <a:spcBef>
                <a:spcPts val="448"/>
              </a:spcBef>
              <a:spcAft>
                <a:spcPts val="0"/>
              </a:spcAft>
              <a:buNone/>
            </a:pPr>
            <a:r>
              <a:t/>
            </a:r>
            <a:endParaRPr sz="224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644">
                                            <p:txEl>
                                              <p:pRg end="0" st="0"/>
                                            </p:txEl>
                                          </p:spTgt>
                                        </p:tgtEl>
                                        <p:attrNameLst>
                                          <p:attrName>style.visibility</p:attrName>
                                        </p:attrNameLst>
                                      </p:cBhvr>
                                      <p:to>
                                        <p:strVal val="visible"/>
                                      </p:to>
                                    </p:set>
                                    <p:animEffect filter="fade" transition="in">
                                      <p:cBhvr>
                                        <p:cTn dur="500"/>
                                        <p:tgtEl>
                                          <p:spTgt spid="1966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644">
                                            <p:txEl>
                                              <p:pRg end="1" st="1"/>
                                            </p:txEl>
                                          </p:spTgt>
                                        </p:tgtEl>
                                        <p:attrNameLst>
                                          <p:attrName>style.visibility</p:attrName>
                                        </p:attrNameLst>
                                      </p:cBhvr>
                                      <p:to>
                                        <p:strVal val="visible"/>
                                      </p:to>
                                    </p:set>
                                    <p:animEffect filter="fade" transition="in">
                                      <p:cBhvr>
                                        <p:cTn dur="500"/>
                                        <p:tgtEl>
                                          <p:spTgt spid="1966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644">
                                            <p:txEl>
                                              <p:pRg end="2" st="2"/>
                                            </p:txEl>
                                          </p:spTgt>
                                        </p:tgtEl>
                                        <p:attrNameLst>
                                          <p:attrName>style.visibility</p:attrName>
                                        </p:attrNameLst>
                                      </p:cBhvr>
                                      <p:to>
                                        <p:strVal val="visible"/>
                                      </p:to>
                                    </p:set>
                                    <p:animEffect filter="fade" transition="in">
                                      <p:cBhvr>
                                        <p:cTn dur="500"/>
                                        <p:tgtEl>
                                          <p:spTgt spid="1966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644">
                                            <p:txEl>
                                              <p:pRg end="3" st="3"/>
                                            </p:txEl>
                                          </p:spTgt>
                                        </p:tgtEl>
                                        <p:attrNameLst>
                                          <p:attrName>style.visibility</p:attrName>
                                        </p:attrNameLst>
                                      </p:cBhvr>
                                      <p:to>
                                        <p:strVal val="visible"/>
                                      </p:to>
                                    </p:set>
                                    <p:animEffect filter="fade" transition="in">
                                      <p:cBhvr>
                                        <p:cTn dur="500"/>
                                        <p:tgtEl>
                                          <p:spTgt spid="19664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644">
                                            <p:txEl>
                                              <p:pRg end="4" st="4"/>
                                            </p:txEl>
                                          </p:spTgt>
                                        </p:tgtEl>
                                        <p:attrNameLst>
                                          <p:attrName>style.visibility</p:attrName>
                                        </p:attrNameLst>
                                      </p:cBhvr>
                                      <p:to>
                                        <p:strVal val="visible"/>
                                      </p:to>
                                    </p:set>
                                    <p:animEffect filter="fade" transition="in">
                                      <p:cBhvr>
                                        <p:cTn dur="500"/>
                                        <p:tgtEl>
                                          <p:spTgt spid="19664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644">
                                            <p:txEl>
                                              <p:pRg end="5" st="5"/>
                                            </p:txEl>
                                          </p:spTgt>
                                        </p:tgtEl>
                                        <p:attrNameLst>
                                          <p:attrName>style.visibility</p:attrName>
                                        </p:attrNameLst>
                                      </p:cBhvr>
                                      <p:to>
                                        <p:strVal val="visible"/>
                                      </p:to>
                                    </p:set>
                                    <p:animEffect filter="fade" transition="in">
                                      <p:cBhvr>
                                        <p:cTn dur="500"/>
                                        <p:tgtEl>
                                          <p:spTgt spid="19664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644">
                                            <p:txEl>
                                              <p:pRg end="6" st="6"/>
                                            </p:txEl>
                                          </p:spTgt>
                                        </p:tgtEl>
                                        <p:attrNameLst>
                                          <p:attrName>style.visibility</p:attrName>
                                        </p:attrNameLst>
                                      </p:cBhvr>
                                      <p:to>
                                        <p:strVal val="visible"/>
                                      </p:to>
                                    </p:set>
                                    <p:animEffect filter="fade" transition="in">
                                      <p:cBhvr>
                                        <p:cTn dur="500"/>
                                        <p:tgtEl>
                                          <p:spTgt spid="19664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644">
                                            <p:txEl>
                                              <p:pRg end="7" st="7"/>
                                            </p:txEl>
                                          </p:spTgt>
                                        </p:tgtEl>
                                        <p:attrNameLst>
                                          <p:attrName>style.visibility</p:attrName>
                                        </p:attrNameLst>
                                      </p:cBhvr>
                                      <p:to>
                                        <p:strVal val="visible"/>
                                      </p:to>
                                    </p:set>
                                    <p:animEffect filter="fade" transition="in">
                                      <p:cBhvr>
                                        <p:cTn dur="500"/>
                                        <p:tgtEl>
                                          <p:spTgt spid="19664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644">
                                            <p:txEl>
                                              <p:pRg end="8" st="8"/>
                                            </p:txEl>
                                          </p:spTgt>
                                        </p:tgtEl>
                                        <p:attrNameLst>
                                          <p:attrName>style.visibility</p:attrName>
                                        </p:attrNameLst>
                                      </p:cBhvr>
                                      <p:to>
                                        <p:strVal val="visible"/>
                                      </p:to>
                                    </p:set>
                                    <p:animEffect filter="fade" transition="in">
                                      <p:cBhvr>
                                        <p:cTn dur="500"/>
                                        <p:tgtEl>
                                          <p:spTgt spid="19664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645" name="Shape 196645"/>
        <p:cNvGrpSpPr/>
        <p:nvPr/>
      </p:nvGrpSpPr>
      <p:grpSpPr>
        <a:xfrm>
          <a:off x="0" y="0"/>
          <a:ext cx="0" cy="0"/>
          <a:chOff x="0" y="0"/>
          <a:chExt cx="0" cy="0"/>
        </a:xfrm>
      </p:grpSpPr>
      <p:sp>
        <p:nvSpPr>
          <p:cNvPr id="196646" name="Google Shape;196646;p5"/>
          <p:cNvSpPr txBox="1"/>
          <p:nvPr/>
        </p:nvSpPr>
        <p:spPr>
          <a:xfrm>
            <a:off x="6781800" y="1638300"/>
            <a:ext cx="1878000" cy="39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Access latency</a:t>
            </a:r>
            <a:endParaRPr/>
          </a:p>
        </p:txBody>
      </p:sp>
      <p:sp>
        <p:nvSpPr>
          <p:cNvPr id="196647" name="Google Shape;196647;p5"/>
          <p:cNvSpPr/>
          <p:nvPr/>
        </p:nvSpPr>
        <p:spPr>
          <a:xfrm>
            <a:off x="7188200" y="2133600"/>
            <a:ext cx="10668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 ns</a:t>
            </a:r>
            <a:endParaRPr/>
          </a:p>
        </p:txBody>
      </p:sp>
      <p:sp>
        <p:nvSpPr>
          <p:cNvPr id="196648" name="Google Shape;196648;p5"/>
          <p:cNvSpPr/>
          <p:nvPr/>
        </p:nvSpPr>
        <p:spPr>
          <a:xfrm>
            <a:off x="7188200" y="2590800"/>
            <a:ext cx="10668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2–5 ns</a:t>
            </a:r>
            <a:endParaRPr/>
          </a:p>
        </p:txBody>
      </p:sp>
      <p:sp>
        <p:nvSpPr>
          <p:cNvPr id="196649" name="Google Shape;196649;p5"/>
          <p:cNvSpPr/>
          <p:nvPr/>
        </p:nvSpPr>
        <p:spPr>
          <a:xfrm>
            <a:off x="7188200" y="3048000"/>
            <a:ext cx="10668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50 ns</a:t>
            </a:r>
            <a:endParaRPr/>
          </a:p>
        </p:txBody>
      </p:sp>
      <p:sp>
        <p:nvSpPr>
          <p:cNvPr id="196650" name="Google Shape;196650;p5"/>
          <p:cNvSpPr/>
          <p:nvPr/>
        </p:nvSpPr>
        <p:spPr>
          <a:xfrm>
            <a:off x="7188200" y="3505200"/>
            <a:ext cx="10668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5 ms</a:t>
            </a:r>
            <a:endParaRPr/>
          </a:p>
        </p:txBody>
      </p:sp>
      <p:sp>
        <p:nvSpPr>
          <p:cNvPr id="196651" name="Google Shape;196651;p5"/>
          <p:cNvSpPr/>
          <p:nvPr/>
        </p:nvSpPr>
        <p:spPr>
          <a:xfrm>
            <a:off x="7188200" y="3962400"/>
            <a:ext cx="10668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50 sec</a:t>
            </a:r>
            <a:endParaRPr/>
          </a:p>
        </p:txBody>
      </p:sp>
      <p:sp>
        <p:nvSpPr>
          <p:cNvPr id="196652" name="Google Shape;196652;p5"/>
          <p:cNvSpPr/>
          <p:nvPr/>
        </p:nvSpPr>
        <p:spPr>
          <a:xfrm>
            <a:off x="587375" y="2095500"/>
            <a:ext cx="10668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&lt; 1 KB</a:t>
            </a:r>
            <a:endParaRPr/>
          </a:p>
        </p:txBody>
      </p:sp>
      <p:sp>
        <p:nvSpPr>
          <p:cNvPr id="196653" name="Google Shape;196653;p5"/>
          <p:cNvSpPr/>
          <p:nvPr/>
        </p:nvSpPr>
        <p:spPr>
          <a:xfrm>
            <a:off x="587375" y="2552700"/>
            <a:ext cx="10668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 MB</a:t>
            </a:r>
            <a:endParaRPr/>
          </a:p>
        </p:txBody>
      </p:sp>
      <p:sp>
        <p:nvSpPr>
          <p:cNvPr id="196654" name="Google Shape;196654;p5"/>
          <p:cNvSpPr/>
          <p:nvPr/>
        </p:nvSpPr>
        <p:spPr>
          <a:xfrm>
            <a:off x="587375" y="3009900"/>
            <a:ext cx="10668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256 MB</a:t>
            </a:r>
            <a:endParaRPr/>
          </a:p>
        </p:txBody>
      </p:sp>
      <p:sp>
        <p:nvSpPr>
          <p:cNvPr id="196655" name="Google Shape;196655;p5"/>
          <p:cNvSpPr/>
          <p:nvPr/>
        </p:nvSpPr>
        <p:spPr>
          <a:xfrm>
            <a:off x="587375" y="3467100"/>
            <a:ext cx="10668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40 GB</a:t>
            </a:r>
            <a:endParaRPr/>
          </a:p>
        </p:txBody>
      </p:sp>
      <p:sp>
        <p:nvSpPr>
          <p:cNvPr id="196656" name="Google Shape;196656;p5"/>
          <p:cNvSpPr/>
          <p:nvPr/>
        </p:nvSpPr>
        <p:spPr>
          <a:xfrm>
            <a:off x="587375" y="3924300"/>
            <a:ext cx="10668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&gt; 1 TB</a:t>
            </a:r>
            <a:endParaRPr/>
          </a:p>
        </p:txBody>
      </p:sp>
      <p:sp>
        <p:nvSpPr>
          <p:cNvPr id="196657" name="Google Shape;196657;p5"/>
          <p:cNvSpPr txBox="1"/>
          <p:nvPr/>
        </p:nvSpPr>
        <p:spPr>
          <a:xfrm>
            <a:off x="533400" y="1600200"/>
            <a:ext cx="1173300" cy="39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Capacity</a:t>
            </a:r>
            <a:endParaRPr/>
          </a:p>
        </p:txBody>
      </p:sp>
      <p:sp>
        <p:nvSpPr>
          <p:cNvPr id="196658" name="Google Shape;196658;p5"/>
          <p:cNvSpPr txBox="1"/>
          <p:nvPr>
            <p:ph type="title"/>
          </p:nvPr>
        </p:nvSpPr>
        <p:spPr>
          <a:xfrm>
            <a:off x="1219200" y="533400"/>
            <a:ext cx="7772400" cy="609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en-US" sz="3959"/>
              <a:t>Storage pyramid</a:t>
            </a:r>
            <a:endParaRPr/>
          </a:p>
        </p:txBody>
      </p:sp>
      <p:grpSp>
        <p:nvGrpSpPr>
          <p:cNvPr id="196659" name="Google Shape;196659;p5"/>
          <p:cNvGrpSpPr/>
          <p:nvPr/>
        </p:nvGrpSpPr>
        <p:grpSpPr>
          <a:xfrm>
            <a:off x="1524000" y="2105025"/>
            <a:ext cx="5829300" cy="2333625"/>
            <a:chOff x="1152" y="1038"/>
            <a:chExt cx="3672" cy="1470"/>
          </a:xfrm>
        </p:grpSpPr>
        <p:sp>
          <p:nvSpPr>
            <p:cNvPr id="196660" name="Google Shape;196660;p5"/>
            <p:cNvSpPr/>
            <p:nvPr/>
          </p:nvSpPr>
          <p:spPr>
            <a:xfrm flipH="1" rot="10800000">
              <a:off x="1152" y="1038"/>
              <a:ext cx="3672" cy="1458"/>
            </a:xfrm>
            <a:custGeom>
              <a:pathLst>
                <a:path extrusionOk="0" h="21600" w="21600">
                  <a:moveTo>
                    <a:pt x="0" y="0"/>
                  </a:moveTo>
                  <a:lnTo>
                    <a:pt x="6874" y="21600"/>
                  </a:lnTo>
                  <a:lnTo>
                    <a:pt x="14726" y="21600"/>
                  </a:lnTo>
                  <a:lnTo>
                    <a:pt x="21600" y="0"/>
                  </a:lnTo>
                  <a:close/>
                </a:path>
              </a:pathLst>
            </a:custGeom>
            <a:gradFill>
              <a:gsLst>
                <a:gs pos="0">
                  <a:schemeClr val="lt1"/>
                </a:gs>
                <a:gs pos="100000">
                  <a:srgbClr val="666666"/>
                </a:gs>
              </a:gsLst>
              <a:lin ang="5400012" scaled="0"/>
            </a:gra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661" name="Google Shape;196661;p5"/>
            <p:cNvSpPr/>
            <p:nvPr/>
          </p:nvSpPr>
          <p:spPr>
            <a:xfrm>
              <a:off x="2352" y="1056"/>
              <a:ext cx="1200" cy="3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Registers</a:t>
              </a:r>
              <a:endParaRPr/>
            </a:p>
          </p:txBody>
        </p:sp>
        <p:sp>
          <p:nvSpPr>
            <p:cNvPr id="196662" name="Google Shape;196662;p5"/>
            <p:cNvSpPr/>
            <p:nvPr/>
          </p:nvSpPr>
          <p:spPr>
            <a:xfrm>
              <a:off x="2112" y="1344"/>
              <a:ext cx="1800" cy="3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Cache (SRAM)</a:t>
              </a:r>
              <a:endParaRPr/>
            </a:p>
          </p:txBody>
        </p:sp>
        <p:sp>
          <p:nvSpPr>
            <p:cNvPr id="196663" name="Google Shape;196663;p5"/>
            <p:cNvSpPr/>
            <p:nvPr/>
          </p:nvSpPr>
          <p:spPr>
            <a:xfrm>
              <a:off x="1872" y="1632"/>
              <a:ext cx="2100" cy="3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Main memory (DRAM)</a:t>
              </a:r>
              <a:endParaRPr/>
            </a:p>
          </p:txBody>
        </p:sp>
        <p:sp>
          <p:nvSpPr>
            <p:cNvPr id="196664" name="Google Shape;196664;p5"/>
            <p:cNvSpPr/>
            <p:nvPr/>
          </p:nvSpPr>
          <p:spPr>
            <a:xfrm>
              <a:off x="1632" y="1920"/>
              <a:ext cx="2700" cy="3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Magnetic disk</a:t>
              </a:r>
              <a:endParaRPr/>
            </a:p>
          </p:txBody>
        </p:sp>
        <p:sp>
          <p:nvSpPr>
            <p:cNvPr id="196665" name="Google Shape;196665;p5"/>
            <p:cNvSpPr/>
            <p:nvPr/>
          </p:nvSpPr>
          <p:spPr>
            <a:xfrm>
              <a:off x="1392" y="2208"/>
              <a:ext cx="3300" cy="3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Magnetic tape</a:t>
              </a:r>
              <a:endParaRPr/>
            </a:p>
          </p:txBody>
        </p:sp>
      </p:grpSp>
      <p:sp>
        <p:nvSpPr>
          <p:cNvPr id="196666" name="Google Shape;196666;p5"/>
          <p:cNvSpPr txBox="1"/>
          <p:nvPr>
            <p:ph idx="2" type="body"/>
          </p:nvPr>
        </p:nvSpPr>
        <p:spPr>
          <a:xfrm>
            <a:off x="838200" y="4572000"/>
            <a:ext cx="8116800" cy="18288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400"/>
              <a:buChar char="•"/>
            </a:pPr>
            <a:r>
              <a:rPr lang="en-US" sz="2400"/>
              <a:t>Goal: really large memory with very low latency</a:t>
            </a:r>
            <a:endParaRPr/>
          </a:p>
          <a:p>
            <a:pPr indent="-285750" lvl="1" marL="742950" rtl="0" algn="l">
              <a:lnSpc>
                <a:spcPct val="90000"/>
              </a:lnSpc>
              <a:spcBef>
                <a:spcPts val="400"/>
              </a:spcBef>
              <a:spcAft>
                <a:spcPts val="0"/>
              </a:spcAft>
              <a:buClr>
                <a:schemeClr val="dk1"/>
              </a:buClr>
              <a:buSzPts val="2000"/>
              <a:buChar char="–"/>
            </a:pPr>
            <a:r>
              <a:rPr lang="en-US" sz="2000"/>
              <a:t>Latencies are smaller at the top of the hierarchy</a:t>
            </a:r>
            <a:endParaRPr/>
          </a:p>
          <a:p>
            <a:pPr indent="-285750" lvl="1" marL="742950" rtl="0" algn="l">
              <a:lnSpc>
                <a:spcPct val="90000"/>
              </a:lnSpc>
              <a:spcBef>
                <a:spcPts val="400"/>
              </a:spcBef>
              <a:spcAft>
                <a:spcPts val="0"/>
              </a:spcAft>
              <a:buClr>
                <a:schemeClr val="dk1"/>
              </a:buClr>
              <a:buSzPts val="2000"/>
              <a:buChar char="–"/>
            </a:pPr>
            <a:r>
              <a:rPr lang="en-US" sz="2000"/>
              <a:t>Capacities are larger at the bottom of the hierarchy</a:t>
            </a:r>
            <a:endParaRPr/>
          </a:p>
          <a:p>
            <a:pPr indent="-342900" lvl="0" marL="342900" rtl="0" algn="l">
              <a:lnSpc>
                <a:spcPct val="90000"/>
              </a:lnSpc>
              <a:spcBef>
                <a:spcPts val="480"/>
              </a:spcBef>
              <a:spcAft>
                <a:spcPts val="0"/>
              </a:spcAft>
              <a:buClr>
                <a:schemeClr val="dk1"/>
              </a:buClr>
              <a:buSzPts val="2400"/>
              <a:buChar char="•"/>
            </a:pPr>
            <a:r>
              <a:rPr lang="en-US" sz="2400"/>
              <a:t>Solution: move data between levels to create illusion of large memory with low latency</a:t>
            </a:r>
            <a:endParaRPr/>
          </a:p>
        </p:txBody>
      </p:sp>
      <p:sp>
        <p:nvSpPr>
          <p:cNvPr id="196667" name="Google Shape;196667;p5"/>
          <p:cNvSpPr/>
          <p:nvPr/>
        </p:nvSpPr>
        <p:spPr>
          <a:xfrm>
            <a:off x="152400" y="2133600"/>
            <a:ext cx="304800" cy="1905000"/>
          </a:xfrm>
          <a:prstGeom prst="downArrow">
            <a:avLst>
              <a:gd fmla="val 50000" name="adj1"/>
              <a:gd fmla="val 78993" name="adj2"/>
            </a:avLst>
          </a:prstGeom>
          <a:gradFill>
            <a:gsLst>
              <a:gs pos="0">
                <a:srgbClr val="EEEEEE"/>
              </a:gs>
              <a:gs pos="100000">
                <a:srgbClr val="222222"/>
              </a:gs>
            </a:gsLst>
            <a:lin ang="5400012"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668" name="Google Shape;196668;p5"/>
          <p:cNvSpPr txBox="1"/>
          <p:nvPr/>
        </p:nvSpPr>
        <p:spPr>
          <a:xfrm>
            <a:off x="0" y="4011613"/>
            <a:ext cx="727200" cy="336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Better</a:t>
            </a:r>
            <a:endParaRPr/>
          </a:p>
        </p:txBody>
      </p:sp>
      <p:sp>
        <p:nvSpPr>
          <p:cNvPr id="196669" name="Google Shape;196669;p5"/>
          <p:cNvSpPr/>
          <p:nvPr/>
        </p:nvSpPr>
        <p:spPr>
          <a:xfrm flipH="1" rot="10800000">
            <a:off x="8458200" y="2438400"/>
            <a:ext cx="304800" cy="1905000"/>
          </a:xfrm>
          <a:prstGeom prst="downArrow">
            <a:avLst>
              <a:gd fmla="val 50000" name="adj1"/>
              <a:gd fmla="val 78993" name="adj2"/>
            </a:avLst>
          </a:prstGeom>
          <a:gradFill>
            <a:gsLst>
              <a:gs pos="0">
                <a:srgbClr val="EEEEEE"/>
              </a:gs>
              <a:gs pos="100000">
                <a:srgbClr val="222222"/>
              </a:gs>
            </a:gsLst>
            <a:lin ang="5400012"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670" name="Google Shape;196670;p5"/>
          <p:cNvSpPr txBox="1"/>
          <p:nvPr/>
        </p:nvSpPr>
        <p:spPr>
          <a:xfrm>
            <a:off x="8229600" y="2133600"/>
            <a:ext cx="727200" cy="336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Better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71500" y="1447800"/>
            <a:ext cx="7886700" cy="48577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6699FF"/>
                </a:solidFill>
                <a:effectLst/>
                <a:uLnTx/>
                <a:uFillTx/>
                <a:latin typeface="+mn-lt"/>
                <a:ea typeface="+mn-ea"/>
                <a:cs typeface="+mn-cs"/>
              </a:rPr>
              <a:t>It is an extended machine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Hides the messy details which must be performed</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Presents user with a virtual machine, easier to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use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6699FF"/>
                </a:solidFill>
                <a:effectLst/>
                <a:uLnTx/>
                <a:uFillTx/>
                <a:latin typeface="+mn-lt"/>
                <a:ea typeface="+mn-ea"/>
                <a:cs typeface="+mn-cs"/>
              </a:rPr>
              <a:t>It is a resource manager</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Each program gets time with the resource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Each program gets space on the resource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2"/>
          <p:cNvSpPr>
            <a:spLocks noGrp="1" noChangeArrowheads="1"/>
          </p:cNvSpPr>
          <p:nvPr>
            <p:ph type="title"/>
          </p:nvPr>
        </p:nvSpPr>
        <p:spPr>
          <a:xfrm>
            <a:off x="457200" y="274638"/>
            <a:ext cx="8229600" cy="1143000"/>
          </a:xfrm>
        </p:spPr>
        <p:txBody>
          <a:bodyPr/>
          <a:lstStyle/>
          <a:p>
            <a:r>
              <a:rPr lang="en-US" dirty="0">
                <a:solidFill>
                  <a:srgbClr val="FF0000"/>
                </a:solidFill>
              </a:rPr>
              <a:t>What is an Operating </a:t>
            </a:r>
            <a:r>
              <a:rPr lang="en-US" dirty="0" smtClean="0">
                <a:solidFill>
                  <a:srgbClr val="FF0000"/>
                </a:solidFill>
              </a:rPr>
              <a:t>System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671" name="Shape 196671"/>
        <p:cNvGrpSpPr/>
        <p:nvPr/>
      </p:nvGrpSpPr>
      <p:grpSpPr>
        <a:xfrm>
          <a:off x="0" y="0"/>
          <a:ext cx="0" cy="0"/>
          <a:chOff x="0" y="0"/>
          <a:chExt cx="0" cy="0"/>
        </a:xfrm>
      </p:grpSpPr>
      <p:cxnSp>
        <p:nvCxnSpPr>
          <p:cNvPr id="196672" name="Google Shape;196672;p6"/>
          <p:cNvCxnSpPr>
            <a:stCxn id="196673" idx="2"/>
            <a:endCxn id="196674" idx="3"/>
          </p:cNvCxnSpPr>
          <p:nvPr/>
        </p:nvCxnSpPr>
        <p:spPr>
          <a:xfrm rot="-5400000">
            <a:off x="5931575" y="4546050"/>
            <a:ext cx="133200" cy="972900"/>
          </a:xfrm>
          <a:prstGeom prst="curvedConnector3">
            <a:avLst>
              <a:gd fmla="val -106573" name="adj1"/>
            </a:avLst>
          </a:prstGeom>
          <a:noFill/>
          <a:ln cap="flat" cmpd="sng" w="28575">
            <a:solidFill>
              <a:schemeClr val="dk1"/>
            </a:solidFill>
            <a:prstDash val="solid"/>
            <a:round/>
            <a:headEnd len="med" w="med" type="none"/>
            <a:tailEnd len="med" w="med" type="triangle"/>
          </a:ln>
        </p:spPr>
      </p:cxnSp>
      <p:sp>
        <p:nvSpPr>
          <p:cNvPr id="196675" name="Google Shape;196675;p6"/>
          <p:cNvSpPr txBox="1"/>
          <p:nvPr>
            <p:ph type="title"/>
          </p:nvPr>
        </p:nvSpPr>
        <p:spPr>
          <a:xfrm>
            <a:off x="1219200" y="533400"/>
            <a:ext cx="7772400" cy="609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en-US" sz="3959"/>
              <a:t>Disk drive structure</a:t>
            </a:r>
            <a:endParaRPr/>
          </a:p>
        </p:txBody>
      </p:sp>
      <p:sp>
        <p:nvSpPr>
          <p:cNvPr id="196676" name="Google Shape;196676;p6"/>
          <p:cNvSpPr/>
          <p:nvPr/>
        </p:nvSpPr>
        <p:spPr>
          <a:xfrm>
            <a:off x="7213600" y="4814888"/>
            <a:ext cx="109500" cy="928800"/>
          </a:xfrm>
          <a:prstGeom prst="can">
            <a:avLst>
              <a:gd fmla="val 27711" name="adj"/>
            </a:avLst>
          </a:prstGeom>
          <a:gradFill>
            <a:gsLst>
              <a:gs pos="0">
                <a:srgbClr val="535353"/>
              </a:gs>
              <a:gs pos="50000">
                <a:srgbClr val="777777"/>
              </a:gs>
              <a:gs pos="100000">
                <a:srgbClr val="535353"/>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6677" name="Google Shape;196677;p6"/>
          <p:cNvGrpSpPr/>
          <p:nvPr/>
        </p:nvGrpSpPr>
        <p:grpSpPr>
          <a:xfrm>
            <a:off x="6205538" y="4152900"/>
            <a:ext cx="1905000" cy="952500"/>
            <a:chOff x="3696" y="2688"/>
            <a:chExt cx="1200" cy="600"/>
          </a:xfrm>
        </p:grpSpPr>
        <p:sp>
          <p:nvSpPr>
            <p:cNvPr id="196674" name="Google Shape;196674;p6"/>
            <p:cNvSpPr/>
            <p:nvPr/>
          </p:nvSpPr>
          <p:spPr>
            <a:xfrm>
              <a:off x="3696" y="2688"/>
              <a:ext cx="1200" cy="600"/>
            </a:xfrm>
            <a:prstGeom prst="ellipse">
              <a:avLst/>
            </a:prstGeom>
            <a:gradFill>
              <a:gsLst>
                <a:gs pos="0">
                  <a:srgbClr val="5A5A5A"/>
                </a:gs>
                <a:gs pos="100000">
                  <a:srgbClr val="808080"/>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678" name="Google Shape;196678;p6"/>
            <p:cNvSpPr/>
            <p:nvPr/>
          </p:nvSpPr>
          <p:spPr>
            <a:xfrm>
              <a:off x="3925" y="2781"/>
              <a:ext cx="900" cy="300"/>
            </a:xfrm>
            <a:prstGeom prst="ellipse">
              <a:avLst/>
            </a:prstGeom>
            <a:solidFill>
              <a:schemeClr val="accen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96679" name="Google Shape;196679;p6"/>
            <p:cNvCxnSpPr>
              <a:stCxn id="196678" idx="1"/>
              <a:endCxn id="196678" idx="5"/>
            </p:cNvCxnSpPr>
            <p:nvPr/>
          </p:nvCxnSpPr>
          <p:spPr>
            <a:xfrm>
              <a:off x="4057" y="2825"/>
              <a:ext cx="600" cy="300"/>
            </a:xfrm>
            <a:prstGeom prst="straightConnector1">
              <a:avLst/>
            </a:prstGeom>
            <a:noFill/>
            <a:ln cap="flat" cmpd="sng" w="28575">
              <a:solidFill>
                <a:schemeClr val="dk1"/>
              </a:solidFill>
              <a:prstDash val="solid"/>
              <a:round/>
              <a:headEnd len="med" w="med" type="none"/>
              <a:tailEnd len="med" w="med" type="none"/>
            </a:ln>
          </p:spPr>
        </p:cxnSp>
        <p:cxnSp>
          <p:nvCxnSpPr>
            <p:cNvPr id="196680" name="Google Shape;196680;p6"/>
            <p:cNvCxnSpPr>
              <a:stCxn id="196678" idx="2"/>
              <a:endCxn id="196678" idx="6"/>
            </p:cNvCxnSpPr>
            <p:nvPr/>
          </p:nvCxnSpPr>
          <p:spPr>
            <a:xfrm>
              <a:off x="3925" y="2931"/>
              <a:ext cx="900" cy="0"/>
            </a:xfrm>
            <a:prstGeom prst="straightConnector1">
              <a:avLst/>
            </a:prstGeom>
            <a:noFill/>
            <a:ln cap="flat" cmpd="sng" w="28575">
              <a:solidFill>
                <a:schemeClr val="dk1"/>
              </a:solidFill>
              <a:prstDash val="solid"/>
              <a:round/>
              <a:headEnd len="med" w="med" type="none"/>
              <a:tailEnd len="med" w="med" type="none"/>
            </a:ln>
          </p:spPr>
        </p:cxnSp>
        <p:cxnSp>
          <p:nvCxnSpPr>
            <p:cNvPr id="196681" name="Google Shape;196681;p6"/>
            <p:cNvCxnSpPr>
              <a:stCxn id="196678" idx="0"/>
              <a:endCxn id="196678" idx="4"/>
            </p:cNvCxnSpPr>
            <p:nvPr/>
          </p:nvCxnSpPr>
          <p:spPr>
            <a:xfrm>
              <a:off x="4375" y="2781"/>
              <a:ext cx="0" cy="300"/>
            </a:xfrm>
            <a:prstGeom prst="straightConnector1">
              <a:avLst/>
            </a:prstGeom>
            <a:noFill/>
            <a:ln cap="flat" cmpd="sng" w="28575">
              <a:solidFill>
                <a:schemeClr val="dk1"/>
              </a:solidFill>
              <a:prstDash val="solid"/>
              <a:round/>
              <a:headEnd len="med" w="med" type="none"/>
              <a:tailEnd len="med" w="med" type="none"/>
            </a:ln>
          </p:spPr>
        </p:cxnSp>
        <p:cxnSp>
          <p:nvCxnSpPr>
            <p:cNvPr id="196682" name="Google Shape;196682;p6"/>
            <p:cNvCxnSpPr>
              <a:stCxn id="196678" idx="3"/>
              <a:endCxn id="196678" idx="7"/>
            </p:cNvCxnSpPr>
            <p:nvPr/>
          </p:nvCxnSpPr>
          <p:spPr>
            <a:xfrm flipH="1" rot="10800000">
              <a:off x="4057" y="2737"/>
              <a:ext cx="600" cy="300"/>
            </a:xfrm>
            <a:prstGeom prst="straightConnector1">
              <a:avLst/>
            </a:prstGeom>
            <a:noFill/>
            <a:ln cap="flat" cmpd="sng" w="28575">
              <a:solidFill>
                <a:schemeClr val="dk1"/>
              </a:solidFill>
              <a:prstDash val="solid"/>
              <a:round/>
              <a:headEnd len="med" w="med" type="none"/>
              <a:tailEnd len="med" w="med" type="none"/>
            </a:ln>
          </p:spPr>
        </p:cxnSp>
        <p:sp>
          <p:nvSpPr>
            <p:cNvPr id="196683" name="Google Shape;196683;p6"/>
            <p:cNvSpPr/>
            <p:nvPr/>
          </p:nvSpPr>
          <p:spPr>
            <a:xfrm>
              <a:off x="4062" y="2837"/>
              <a:ext cx="600" cy="300"/>
            </a:xfrm>
            <a:prstGeom prst="ellipse">
              <a:avLst/>
            </a:prstGeom>
            <a:gradFill>
              <a:gsLst>
                <a:gs pos="0">
                  <a:srgbClr val="535353"/>
                </a:gs>
                <a:gs pos="100000">
                  <a:srgbClr val="777777"/>
                </a:gs>
              </a:gsLst>
              <a:lin ang="5400012" scaled="0"/>
            </a:gra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684" name="Google Shape;196684;p6"/>
            <p:cNvSpPr/>
            <p:nvPr/>
          </p:nvSpPr>
          <p:spPr>
            <a:xfrm>
              <a:off x="4245" y="2911"/>
              <a:ext cx="300" cy="0"/>
            </a:xfrm>
            <a:prstGeom prst="ellipse">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6685" name="Google Shape;196685;p6"/>
          <p:cNvSpPr/>
          <p:nvPr/>
        </p:nvSpPr>
        <p:spPr>
          <a:xfrm>
            <a:off x="7213600" y="3600450"/>
            <a:ext cx="109500" cy="928800"/>
          </a:xfrm>
          <a:prstGeom prst="can">
            <a:avLst>
              <a:gd fmla="val 27711" name="adj"/>
            </a:avLst>
          </a:prstGeom>
          <a:gradFill>
            <a:gsLst>
              <a:gs pos="0">
                <a:srgbClr val="535353"/>
              </a:gs>
              <a:gs pos="50000">
                <a:srgbClr val="777777"/>
              </a:gs>
              <a:gs pos="100000">
                <a:srgbClr val="535353"/>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6686" name="Google Shape;196686;p6"/>
          <p:cNvGrpSpPr/>
          <p:nvPr/>
        </p:nvGrpSpPr>
        <p:grpSpPr>
          <a:xfrm>
            <a:off x="6205538" y="3009900"/>
            <a:ext cx="1905000" cy="952500"/>
            <a:chOff x="3696" y="1968"/>
            <a:chExt cx="1200" cy="600"/>
          </a:xfrm>
        </p:grpSpPr>
        <p:sp>
          <p:nvSpPr>
            <p:cNvPr id="196687" name="Google Shape;196687;p6"/>
            <p:cNvSpPr/>
            <p:nvPr/>
          </p:nvSpPr>
          <p:spPr>
            <a:xfrm>
              <a:off x="3696" y="1968"/>
              <a:ext cx="1200" cy="600"/>
            </a:xfrm>
            <a:prstGeom prst="ellipse">
              <a:avLst/>
            </a:prstGeom>
            <a:gradFill>
              <a:gsLst>
                <a:gs pos="0">
                  <a:srgbClr val="5A5A5A"/>
                </a:gs>
                <a:gs pos="100000">
                  <a:srgbClr val="808080"/>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688" name="Google Shape;196688;p6"/>
            <p:cNvSpPr/>
            <p:nvPr/>
          </p:nvSpPr>
          <p:spPr>
            <a:xfrm>
              <a:off x="3925" y="2061"/>
              <a:ext cx="900" cy="300"/>
            </a:xfrm>
            <a:prstGeom prst="ellipse">
              <a:avLst/>
            </a:prstGeom>
            <a:solidFill>
              <a:schemeClr val="accen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96689" name="Google Shape;196689;p6"/>
            <p:cNvCxnSpPr>
              <a:stCxn id="196688" idx="1"/>
              <a:endCxn id="196688" idx="5"/>
            </p:cNvCxnSpPr>
            <p:nvPr/>
          </p:nvCxnSpPr>
          <p:spPr>
            <a:xfrm>
              <a:off x="4057" y="2105"/>
              <a:ext cx="600" cy="300"/>
            </a:xfrm>
            <a:prstGeom prst="straightConnector1">
              <a:avLst/>
            </a:prstGeom>
            <a:noFill/>
            <a:ln cap="flat" cmpd="sng" w="28575">
              <a:solidFill>
                <a:schemeClr val="dk1"/>
              </a:solidFill>
              <a:prstDash val="solid"/>
              <a:round/>
              <a:headEnd len="med" w="med" type="none"/>
              <a:tailEnd len="med" w="med" type="none"/>
            </a:ln>
          </p:spPr>
        </p:cxnSp>
        <p:cxnSp>
          <p:nvCxnSpPr>
            <p:cNvPr id="196690" name="Google Shape;196690;p6"/>
            <p:cNvCxnSpPr>
              <a:stCxn id="196688" idx="2"/>
              <a:endCxn id="196688" idx="6"/>
            </p:cNvCxnSpPr>
            <p:nvPr/>
          </p:nvCxnSpPr>
          <p:spPr>
            <a:xfrm>
              <a:off x="3925" y="2211"/>
              <a:ext cx="900" cy="0"/>
            </a:xfrm>
            <a:prstGeom prst="straightConnector1">
              <a:avLst/>
            </a:prstGeom>
            <a:noFill/>
            <a:ln cap="flat" cmpd="sng" w="28575">
              <a:solidFill>
                <a:schemeClr val="dk1"/>
              </a:solidFill>
              <a:prstDash val="solid"/>
              <a:round/>
              <a:headEnd len="med" w="med" type="none"/>
              <a:tailEnd len="med" w="med" type="none"/>
            </a:ln>
          </p:spPr>
        </p:cxnSp>
        <p:cxnSp>
          <p:nvCxnSpPr>
            <p:cNvPr id="196691" name="Google Shape;196691;p6"/>
            <p:cNvCxnSpPr>
              <a:stCxn id="196688" idx="0"/>
              <a:endCxn id="196688" idx="4"/>
            </p:cNvCxnSpPr>
            <p:nvPr/>
          </p:nvCxnSpPr>
          <p:spPr>
            <a:xfrm>
              <a:off x="4375" y="2061"/>
              <a:ext cx="0" cy="300"/>
            </a:xfrm>
            <a:prstGeom prst="straightConnector1">
              <a:avLst/>
            </a:prstGeom>
            <a:noFill/>
            <a:ln cap="flat" cmpd="sng" w="28575">
              <a:solidFill>
                <a:schemeClr val="dk1"/>
              </a:solidFill>
              <a:prstDash val="solid"/>
              <a:round/>
              <a:headEnd len="med" w="med" type="none"/>
              <a:tailEnd len="med" w="med" type="none"/>
            </a:ln>
          </p:spPr>
        </p:cxnSp>
        <p:cxnSp>
          <p:nvCxnSpPr>
            <p:cNvPr id="196692" name="Google Shape;196692;p6"/>
            <p:cNvCxnSpPr>
              <a:stCxn id="196688" idx="3"/>
              <a:endCxn id="196688" idx="7"/>
            </p:cNvCxnSpPr>
            <p:nvPr/>
          </p:nvCxnSpPr>
          <p:spPr>
            <a:xfrm flipH="1" rot="10800000">
              <a:off x="4057" y="2017"/>
              <a:ext cx="600" cy="300"/>
            </a:xfrm>
            <a:prstGeom prst="straightConnector1">
              <a:avLst/>
            </a:prstGeom>
            <a:noFill/>
            <a:ln cap="flat" cmpd="sng" w="28575">
              <a:solidFill>
                <a:schemeClr val="dk1"/>
              </a:solidFill>
              <a:prstDash val="solid"/>
              <a:round/>
              <a:headEnd len="med" w="med" type="none"/>
              <a:tailEnd len="med" w="med" type="none"/>
            </a:ln>
          </p:spPr>
        </p:cxnSp>
        <p:sp>
          <p:nvSpPr>
            <p:cNvPr id="196693" name="Google Shape;196693;p6"/>
            <p:cNvSpPr/>
            <p:nvPr/>
          </p:nvSpPr>
          <p:spPr>
            <a:xfrm>
              <a:off x="4062" y="2117"/>
              <a:ext cx="600" cy="300"/>
            </a:xfrm>
            <a:prstGeom prst="ellipse">
              <a:avLst/>
            </a:prstGeom>
            <a:gradFill>
              <a:gsLst>
                <a:gs pos="0">
                  <a:srgbClr val="535353"/>
                </a:gs>
                <a:gs pos="100000">
                  <a:srgbClr val="777777"/>
                </a:gs>
              </a:gsLst>
              <a:lin ang="5400012" scaled="0"/>
            </a:gra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694" name="Google Shape;196694;p6"/>
            <p:cNvSpPr/>
            <p:nvPr/>
          </p:nvSpPr>
          <p:spPr>
            <a:xfrm>
              <a:off x="4245" y="2191"/>
              <a:ext cx="300" cy="0"/>
            </a:xfrm>
            <a:prstGeom prst="ellipse">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6695" name="Google Shape;196695;p6"/>
          <p:cNvSpPr/>
          <p:nvPr/>
        </p:nvSpPr>
        <p:spPr>
          <a:xfrm>
            <a:off x="7008813" y="5624513"/>
            <a:ext cx="520661" cy="192112"/>
          </a:xfrm>
          <a:custGeom>
            <a:pathLst>
              <a:path extrusionOk="0" fill="none" h="38596" w="41388">
                <a:moveTo>
                  <a:pt x="33117" y="-1"/>
                </a:moveTo>
                <a:cubicBezTo>
                  <a:pt x="38338" y="4093"/>
                  <a:pt x="41388" y="10360"/>
                  <a:pt x="41388" y="16996"/>
                </a:cubicBezTo>
                <a:cubicBezTo>
                  <a:pt x="41388" y="28925"/>
                  <a:pt x="31717" y="38596"/>
                  <a:pt x="19788" y="38596"/>
                </a:cubicBezTo>
                <a:cubicBezTo>
                  <a:pt x="11206" y="38596"/>
                  <a:pt x="3438" y="33515"/>
                  <a:pt x="-2" y="25653"/>
                </a:cubicBezTo>
              </a:path>
              <a:path extrusionOk="0" h="38596" w="41388">
                <a:moveTo>
                  <a:pt x="33117" y="-1"/>
                </a:moveTo>
                <a:cubicBezTo>
                  <a:pt x="38338" y="4093"/>
                  <a:pt x="41388" y="10360"/>
                  <a:pt x="41388" y="16996"/>
                </a:cubicBezTo>
                <a:cubicBezTo>
                  <a:pt x="41388" y="28925"/>
                  <a:pt x="31717" y="38596"/>
                  <a:pt x="19788" y="38596"/>
                </a:cubicBezTo>
                <a:cubicBezTo>
                  <a:pt x="11206" y="38596"/>
                  <a:pt x="3438" y="33515"/>
                  <a:pt x="-2" y="25653"/>
                </a:cubicBezTo>
                <a:lnTo>
                  <a:pt x="19788" y="16996"/>
                </a:lnTo>
                <a:close/>
              </a:path>
            </a:pathLst>
          </a:cu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696" name="Google Shape;196696;p6"/>
          <p:cNvSpPr/>
          <p:nvPr/>
        </p:nvSpPr>
        <p:spPr>
          <a:xfrm>
            <a:off x="7213600" y="2457450"/>
            <a:ext cx="109500" cy="928800"/>
          </a:xfrm>
          <a:prstGeom prst="can">
            <a:avLst>
              <a:gd fmla="val 27711" name="adj"/>
            </a:avLst>
          </a:prstGeom>
          <a:gradFill>
            <a:gsLst>
              <a:gs pos="0">
                <a:srgbClr val="535353"/>
              </a:gs>
              <a:gs pos="50000">
                <a:srgbClr val="777777"/>
              </a:gs>
              <a:gs pos="100000">
                <a:srgbClr val="535353"/>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6697" name="Google Shape;196697;p6"/>
          <p:cNvGrpSpPr/>
          <p:nvPr/>
        </p:nvGrpSpPr>
        <p:grpSpPr>
          <a:xfrm>
            <a:off x="6216650" y="2171700"/>
            <a:ext cx="1905000" cy="952500"/>
            <a:chOff x="3703" y="1440"/>
            <a:chExt cx="1200" cy="600"/>
          </a:xfrm>
        </p:grpSpPr>
        <p:sp>
          <p:nvSpPr>
            <p:cNvPr id="196698" name="Google Shape;196698;p6"/>
            <p:cNvSpPr/>
            <p:nvPr/>
          </p:nvSpPr>
          <p:spPr>
            <a:xfrm>
              <a:off x="3703" y="1440"/>
              <a:ext cx="1200" cy="600"/>
            </a:xfrm>
            <a:prstGeom prst="ellipse">
              <a:avLst/>
            </a:prstGeom>
            <a:gradFill>
              <a:gsLst>
                <a:gs pos="0">
                  <a:srgbClr val="5A5A5A"/>
                </a:gs>
                <a:gs pos="100000">
                  <a:srgbClr val="808080"/>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699" name="Google Shape;196699;p6"/>
            <p:cNvSpPr/>
            <p:nvPr/>
          </p:nvSpPr>
          <p:spPr>
            <a:xfrm>
              <a:off x="3932" y="1533"/>
              <a:ext cx="900" cy="300"/>
            </a:xfrm>
            <a:prstGeom prst="ellipse">
              <a:avLst/>
            </a:prstGeom>
            <a:solidFill>
              <a:schemeClr val="accen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96700" name="Google Shape;196700;p6"/>
            <p:cNvCxnSpPr>
              <a:stCxn id="196699" idx="1"/>
              <a:endCxn id="196699" idx="5"/>
            </p:cNvCxnSpPr>
            <p:nvPr/>
          </p:nvCxnSpPr>
          <p:spPr>
            <a:xfrm>
              <a:off x="4064" y="1577"/>
              <a:ext cx="600" cy="300"/>
            </a:xfrm>
            <a:prstGeom prst="straightConnector1">
              <a:avLst/>
            </a:prstGeom>
            <a:noFill/>
            <a:ln cap="flat" cmpd="sng" w="28575">
              <a:solidFill>
                <a:schemeClr val="dk1"/>
              </a:solidFill>
              <a:prstDash val="solid"/>
              <a:round/>
              <a:headEnd len="med" w="med" type="none"/>
              <a:tailEnd len="med" w="med" type="none"/>
            </a:ln>
          </p:spPr>
        </p:cxnSp>
        <p:cxnSp>
          <p:nvCxnSpPr>
            <p:cNvPr id="196701" name="Google Shape;196701;p6"/>
            <p:cNvCxnSpPr>
              <a:stCxn id="196699" idx="2"/>
              <a:endCxn id="196699" idx="6"/>
            </p:cNvCxnSpPr>
            <p:nvPr/>
          </p:nvCxnSpPr>
          <p:spPr>
            <a:xfrm>
              <a:off x="3932" y="1683"/>
              <a:ext cx="900" cy="0"/>
            </a:xfrm>
            <a:prstGeom prst="straightConnector1">
              <a:avLst/>
            </a:prstGeom>
            <a:noFill/>
            <a:ln cap="flat" cmpd="sng" w="28575">
              <a:solidFill>
                <a:schemeClr val="dk1"/>
              </a:solidFill>
              <a:prstDash val="solid"/>
              <a:round/>
              <a:headEnd len="med" w="med" type="none"/>
              <a:tailEnd len="med" w="med" type="none"/>
            </a:ln>
          </p:spPr>
        </p:cxnSp>
        <p:cxnSp>
          <p:nvCxnSpPr>
            <p:cNvPr id="196702" name="Google Shape;196702;p6"/>
            <p:cNvCxnSpPr>
              <a:stCxn id="196699" idx="0"/>
              <a:endCxn id="196699" idx="4"/>
            </p:cNvCxnSpPr>
            <p:nvPr/>
          </p:nvCxnSpPr>
          <p:spPr>
            <a:xfrm>
              <a:off x="4382" y="1533"/>
              <a:ext cx="0" cy="300"/>
            </a:xfrm>
            <a:prstGeom prst="straightConnector1">
              <a:avLst/>
            </a:prstGeom>
            <a:noFill/>
            <a:ln cap="flat" cmpd="sng" w="28575">
              <a:solidFill>
                <a:schemeClr val="dk1"/>
              </a:solidFill>
              <a:prstDash val="solid"/>
              <a:round/>
              <a:headEnd len="med" w="med" type="none"/>
              <a:tailEnd len="med" w="med" type="none"/>
            </a:ln>
          </p:spPr>
        </p:cxnSp>
        <p:cxnSp>
          <p:nvCxnSpPr>
            <p:cNvPr id="196703" name="Google Shape;196703;p6"/>
            <p:cNvCxnSpPr>
              <a:stCxn id="196699" idx="3"/>
              <a:endCxn id="196699" idx="7"/>
            </p:cNvCxnSpPr>
            <p:nvPr/>
          </p:nvCxnSpPr>
          <p:spPr>
            <a:xfrm flipH="1" rot="10800000">
              <a:off x="4064" y="1489"/>
              <a:ext cx="600" cy="300"/>
            </a:xfrm>
            <a:prstGeom prst="straightConnector1">
              <a:avLst/>
            </a:prstGeom>
            <a:noFill/>
            <a:ln cap="flat" cmpd="sng" w="28575">
              <a:solidFill>
                <a:schemeClr val="dk1"/>
              </a:solidFill>
              <a:prstDash val="solid"/>
              <a:round/>
              <a:headEnd len="med" w="med" type="none"/>
              <a:tailEnd len="med" w="med" type="none"/>
            </a:ln>
          </p:spPr>
        </p:cxnSp>
        <p:sp>
          <p:nvSpPr>
            <p:cNvPr id="196704" name="Google Shape;196704;p6"/>
            <p:cNvSpPr/>
            <p:nvPr/>
          </p:nvSpPr>
          <p:spPr>
            <a:xfrm>
              <a:off x="4069" y="1589"/>
              <a:ext cx="600" cy="300"/>
            </a:xfrm>
            <a:prstGeom prst="ellipse">
              <a:avLst/>
            </a:prstGeom>
            <a:gradFill>
              <a:gsLst>
                <a:gs pos="0">
                  <a:srgbClr val="535353"/>
                </a:gs>
                <a:gs pos="100000">
                  <a:srgbClr val="777777"/>
                </a:gs>
              </a:gsLst>
              <a:lin ang="5400012" scaled="0"/>
            </a:gra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705" name="Google Shape;196705;p6"/>
            <p:cNvSpPr/>
            <p:nvPr/>
          </p:nvSpPr>
          <p:spPr>
            <a:xfrm>
              <a:off x="4252" y="1663"/>
              <a:ext cx="300" cy="0"/>
            </a:xfrm>
            <a:prstGeom prst="ellipse">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6706" name="Google Shape;196706;p6"/>
          <p:cNvSpPr/>
          <p:nvPr/>
        </p:nvSpPr>
        <p:spPr>
          <a:xfrm>
            <a:off x="7213600" y="1671638"/>
            <a:ext cx="109500" cy="928800"/>
          </a:xfrm>
          <a:prstGeom prst="can">
            <a:avLst>
              <a:gd fmla="val 27711" name="adj"/>
            </a:avLst>
          </a:prstGeom>
          <a:gradFill>
            <a:gsLst>
              <a:gs pos="0">
                <a:srgbClr val="535353"/>
              </a:gs>
              <a:gs pos="50000">
                <a:srgbClr val="777777"/>
              </a:gs>
              <a:gs pos="100000">
                <a:srgbClr val="535353"/>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707" name="Google Shape;196707;p6"/>
          <p:cNvSpPr txBox="1"/>
          <p:nvPr/>
        </p:nvSpPr>
        <p:spPr>
          <a:xfrm>
            <a:off x="5273675" y="1741488"/>
            <a:ext cx="830400" cy="374700"/>
          </a:xfrm>
          <a:prstGeom prst="rect">
            <a:avLst/>
          </a:prstGeom>
          <a:noFill/>
          <a:ln>
            <a:noFill/>
          </a:ln>
        </p:spPr>
        <p:txBody>
          <a:bodyPr anchorCtr="0" anchor="ctr" bIns="43225" lIns="86475" spcFirstLastPara="1" rIns="86475" wrap="square" tIns="43225">
            <a:spAutoFit/>
          </a:bodyPr>
          <a:lstStyle/>
          <a:p>
            <a:pPr indent="0" lvl="0" marL="0" marR="0" rtl="0" algn="ctr">
              <a:spcBef>
                <a:spcPts val="0"/>
              </a:spcBef>
              <a:spcAft>
                <a:spcPts val="0"/>
              </a:spcAft>
              <a:buNone/>
            </a:pPr>
            <a:r>
              <a:rPr lang="en-US" sz="1900">
                <a:solidFill>
                  <a:schemeClr val="dk1"/>
                </a:solidFill>
                <a:latin typeface="Helvetica Neue"/>
                <a:ea typeface="Helvetica Neue"/>
                <a:cs typeface="Helvetica Neue"/>
                <a:sym typeface="Helvetica Neue"/>
              </a:rPr>
              <a:t>sector</a:t>
            </a:r>
            <a:endParaRPr/>
          </a:p>
        </p:txBody>
      </p:sp>
      <p:cxnSp>
        <p:nvCxnSpPr>
          <p:cNvPr id="196708" name="Google Shape;196708;p6"/>
          <p:cNvCxnSpPr/>
          <p:nvPr/>
        </p:nvCxnSpPr>
        <p:spPr>
          <a:xfrm>
            <a:off x="6070600" y="1957388"/>
            <a:ext cx="706500" cy="550800"/>
          </a:xfrm>
          <a:prstGeom prst="straightConnector1">
            <a:avLst/>
          </a:prstGeom>
          <a:noFill/>
          <a:ln cap="flat" cmpd="sng" w="28575">
            <a:solidFill>
              <a:schemeClr val="dk1"/>
            </a:solidFill>
            <a:prstDash val="solid"/>
            <a:round/>
            <a:headEnd len="med" w="med" type="none"/>
            <a:tailEnd len="med" w="med" type="triangle"/>
          </a:ln>
        </p:spPr>
      </p:cxnSp>
      <p:cxnSp>
        <p:nvCxnSpPr>
          <p:cNvPr id="196709" name="Google Shape;196709;p6"/>
          <p:cNvCxnSpPr>
            <a:stCxn id="196699" idx="2"/>
          </p:cNvCxnSpPr>
          <p:nvPr/>
        </p:nvCxnSpPr>
        <p:spPr>
          <a:xfrm>
            <a:off x="6580188" y="2557463"/>
            <a:ext cx="0" cy="1928700"/>
          </a:xfrm>
          <a:prstGeom prst="straightConnector1">
            <a:avLst/>
          </a:prstGeom>
          <a:noFill/>
          <a:ln cap="flat" cmpd="sng" w="12700">
            <a:solidFill>
              <a:schemeClr val="dk1"/>
            </a:solidFill>
            <a:prstDash val="dot"/>
            <a:round/>
            <a:headEnd len="med" w="med" type="none"/>
            <a:tailEnd len="med" w="med" type="none"/>
          </a:ln>
        </p:spPr>
      </p:cxnSp>
      <p:cxnSp>
        <p:nvCxnSpPr>
          <p:cNvPr id="196710" name="Google Shape;196710;p6"/>
          <p:cNvCxnSpPr>
            <a:stCxn id="196699" idx="6"/>
          </p:cNvCxnSpPr>
          <p:nvPr/>
        </p:nvCxnSpPr>
        <p:spPr>
          <a:xfrm>
            <a:off x="8008938" y="2557463"/>
            <a:ext cx="0" cy="1928700"/>
          </a:xfrm>
          <a:prstGeom prst="straightConnector1">
            <a:avLst/>
          </a:prstGeom>
          <a:noFill/>
          <a:ln cap="flat" cmpd="sng" w="12700">
            <a:solidFill>
              <a:schemeClr val="dk1"/>
            </a:solidFill>
            <a:prstDash val="dot"/>
            <a:round/>
            <a:headEnd len="med" w="med" type="none"/>
            <a:tailEnd len="med" w="med" type="none"/>
          </a:ln>
        </p:spPr>
      </p:cxnSp>
      <p:cxnSp>
        <p:nvCxnSpPr>
          <p:cNvPr id="196711" name="Google Shape;196711;p6"/>
          <p:cNvCxnSpPr>
            <a:stCxn id="196699" idx="3"/>
          </p:cNvCxnSpPr>
          <p:nvPr/>
        </p:nvCxnSpPr>
        <p:spPr>
          <a:xfrm>
            <a:off x="6789423" y="2725842"/>
            <a:ext cx="0" cy="1928700"/>
          </a:xfrm>
          <a:prstGeom prst="straightConnector1">
            <a:avLst/>
          </a:prstGeom>
          <a:noFill/>
          <a:ln cap="flat" cmpd="sng" w="12700">
            <a:solidFill>
              <a:schemeClr val="dk1"/>
            </a:solidFill>
            <a:prstDash val="dot"/>
            <a:round/>
            <a:headEnd len="med" w="med" type="none"/>
            <a:tailEnd len="med" w="med" type="none"/>
          </a:ln>
        </p:spPr>
      </p:cxnSp>
      <p:cxnSp>
        <p:nvCxnSpPr>
          <p:cNvPr id="196712" name="Google Shape;196712;p6"/>
          <p:cNvCxnSpPr>
            <a:stCxn id="196699" idx="5"/>
          </p:cNvCxnSpPr>
          <p:nvPr/>
        </p:nvCxnSpPr>
        <p:spPr>
          <a:xfrm>
            <a:off x="7799702" y="2725842"/>
            <a:ext cx="0" cy="1928700"/>
          </a:xfrm>
          <a:prstGeom prst="straightConnector1">
            <a:avLst/>
          </a:prstGeom>
          <a:noFill/>
          <a:ln cap="flat" cmpd="sng" w="12700">
            <a:solidFill>
              <a:schemeClr val="dk1"/>
            </a:solidFill>
            <a:prstDash val="dot"/>
            <a:round/>
            <a:headEnd len="med" w="med" type="none"/>
            <a:tailEnd len="med" w="med" type="none"/>
          </a:ln>
        </p:spPr>
      </p:cxnSp>
      <p:cxnSp>
        <p:nvCxnSpPr>
          <p:cNvPr id="196713" name="Google Shape;196713;p6"/>
          <p:cNvCxnSpPr>
            <a:stCxn id="196699" idx="4"/>
          </p:cNvCxnSpPr>
          <p:nvPr/>
        </p:nvCxnSpPr>
        <p:spPr>
          <a:xfrm>
            <a:off x="7294563" y="2795588"/>
            <a:ext cx="0" cy="1928700"/>
          </a:xfrm>
          <a:prstGeom prst="straightConnector1">
            <a:avLst/>
          </a:prstGeom>
          <a:noFill/>
          <a:ln cap="flat" cmpd="sng" w="12700">
            <a:solidFill>
              <a:schemeClr val="dk1"/>
            </a:solidFill>
            <a:prstDash val="dot"/>
            <a:round/>
            <a:headEnd len="med" w="med" type="none"/>
            <a:tailEnd len="med" w="med" type="none"/>
          </a:ln>
        </p:spPr>
      </p:cxnSp>
      <p:sp>
        <p:nvSpPr>
          <p:cNvPr id="196714" name="Google Shape;196714;p6"/>
          <p:cNvSpPr txBox="1"/>
          <p:nvPr/>
        </p:nvSpPr>
        <p:spPr>
          <a:xfrm>
            <a:off x="5129213" y="3741738"/>
            <a:ext cx="1006500" cy="374700"/>
          </a:xfrm>
          <a:prstGeom prst="rect">
            <a:avLst/>
          </a:prstGeom>
          <a:noFill/>
          <a:ln>
            <a:noFill/>
          </a:ln>
        </p:spPr>
        <p:txBody>
          <a:bodyPr anchorCtr="0" anchor="ctr" bIns="43225" lIns="86475" spcFirstLastPara="1" rIns="86475" wrap="square" tIns="43225">
            <a:spAutoFit/>
          </a:bodyPr>
          <a:lstStyle/>
          <a:p>
            <a:pPr indent="0" lvl="0" marL="0" marR="0" rtl="0" algn="ctr">
              <a:spcBef>
                <a:spcPts val="0"/>
              </a:spcBef>
              <a:spcAft>
                <a:spcPts val="0"/>
              </a:spcAft>
              <a:buNone/>
            </a:pPr>
            <a:r>
              <a:rPr lang="en-US" sz="1900">
                <a:solidFill>
                  <a:schemeClr val="dk1"/>
                </a:solidFill>
                <a:latin typeface="Helvetica Neue"/>
                <a:ea typeface="Helvetica Neue"/>
                <a:cs typeface="Helvetica Neue"/>
                <a:sym typeface="Helvetica Neue"/>
              </a:rPr>
              <a:t>cylinder</a:t>
            </a:r>
            <a:endParaRPr/>
          </a:p>
        </p:txBody>
      </p:sp>
      <p:cxnSp>
        <p:nvCxnSpPr>
          <p:cNvPr id="196715" name="Google Shape;196715;p6"/>
          <p:cNvCxnSpPr>
            <a:stCxn id="196714" idx="3"/>
          </p:cNvCxnSpPr>
          <p:nvPr/>
        </p:nvCxnSpPr>
        <p:spPr>
          <a:xfrm flipH="1" rot="10800000">
            <a:off x="6135713" y="3924288"/>
            <a:ext cx="450900" cy="4800"/>
          </a:xfrm>
          <a:prstGeom prst="straightConnector1">
            <a:avLst/>
          </a:prstGeom>
          <a:noFill/>
          <a:ln cap="flat" cmpd="sng" w="28575">
            <a:solidFill>
              <a:schemeClr val="dk1"/>
            </a:solidFill>
            <a:prstDash val="solid"/>
            <a:round/>
            <a:headEnd len="med" w="med" type="none"/>
            <a:tailEnd len="med" w="med" type="triangle"/>
          </a:ln>
        </p:spPr>
      </p:cxnSp>
      <p:sp>
        <p:nvSpPr>
          <p:cNvPr id="196716" name="Google Shape;196716;p6"/>
          <p:cNvSpPr txBox="1"/>
          <p:nvPr/>
        </p:nvSpPr>
        <p:spPr>
          <a:xfrm>
            <a:off x="5214938" y="2781300"/>
            <a:ext cx="844500" cy="374700"/>
          </a:xfrm>
          <a:prstGeom prst="rect">
            <a:avLst/>
          </a:prstGeom>
          <a:noFill/>
          <a:ln>
            <a:noFill/>
          </a:ln>
        </p:spPr>
        <p:txBody>
          <a:bodyPr anchorCtr="0" anchor="ctr" bIns="43225" lIns="86475" spcFirstLastPara="1" rIns="86475" wrap="square" tIns="43225">
            <a:spAutoFit/>
          </a:bodyPr>
          <a:lstStyle/>
          <a:p>
            <a:pPr indent="0" lvl="0" marL="0" marR="0" rtl="0" algn="ctr">
              <a:spcBef>
                <a:spcPts val="0"/>
              </a:spcBef>
              <a:spcAft>
                <a:spcPts val="0"/>
              </a:spcAft>
              <a:buNone/>
            </a:pPr>
            <a:r>
              <a:rPr lang="en-US" sz="1900">
                <a:solidFill>
                  <a:schemeClr val="dk1"/>
                </a:solidFill>
                <a:latin typeface="Helvetica Neue"/>
                <a:ea typeface="Helvetica Neue"/>
                <a:cs typeface="Helvetica Neue"/>
                <a:sym typeface="Helvetica Neue"/>
              </a:rPr>
              <a:t>platter</a:t>
            </a:r>
            <a:endParaRPr/>
          </a:p>
        </p:txBody>
      </p:sp>
      <p:cxnSp>
        <p:nvCxnSpPr>
          <p:cNvPr id="196717" name="Google Shape;196717;p6"/>
          <p:cNvCxnSpPr>
            <a:stCxn id="196716" idx="3"/>
            <a:endCxn id="196698" idx="3"/>
          </p:cNvCxnSpPr>
          <p:nvPr/>
        </p:nvCxnSpPr>
        <p:spPr>
          <a:xfrm>
            <a:off x="6059438" y="2968650"/>
            <a:ext cx="436200" cy="16200"/>
          </a:xfrm>
          <a:prstGeom prst="straightConnector1">
            <a:avLst/>
          </a:prstGeom>
          <a:noFill/>
          <a:ln cap="flat" cmpd="sng" w="28575">
            <a:solidFill>
              <a:schemeClr val="dk1"/>
            </a:solidFill>
            <a:prstDash val="solid"/>
            <a:round/>
            <a:headEnd len="med" w="med" type="none"/>
            <a:tailEnd len="med" w="med" type="triangle"/>
          </a:ln>
        </p:spPr>
      </p:cxnSp>
      <p:sp>
        <p:nvSpPr>
          <p:cNvPr id="196718" name="Google Shape;196718;p6"/>
          <p:cNvSpPr txBox="1"/>
          <p:nvPr/>
        </p:nvSpPr>
        <p:spPr>
          <a:xfrm>
            <a:off x="5443538" y="5676900"/>
            <a:ext cx="939900" cy="374700"/>
          </a:xfrm>
          <a:prstGeom prst="rect">
            <a:avLst/>
          </a:prstGeom>
          <a:noFill/>
          <a:ln>
            <a:noFill/>
          </a:ln>
        </p:spPr>
        <p:txBody>
          <a:bodyPr anchorCtr="0" anchor="ctr" bIns="43225" lIns="86475" spcFirstLastPara="1" rIns="86475" wrap="square" tIns="43225">
            <a:spAutoFit/>
          </a:bodyPr>
          <a:lstStyle/>
          <a:p>
            <a:pPr indent="0" lvl="0" marL="0" marR="0" rtl="0" algn="ctr">
              <a:spcBef>
                <a:spcPts val="0"/>
              </a:spcBef>
              <a:spcAft>
                <a:spcPts val="0"/>
              </a:spcAft>
              <a:buNone/>
            </a:pPr>
            <a:r>
              <a:rPr lang="en-US" sz="1900">
                <a:solidFill>
                  <a:schemeClr val="dk1"/>
                </a:solidFill>
                <a:latin typeface="Helvetica Neue"/>
                <a:ea typeface="Helvetica Neue"/>
                <a:cs typeface="Helvetica Neue"/>
                <a:sym typeface="Helvetica Neue"/>
              </a:rPr>
              <a:t>spindle</a:t>
            </a:r>
            <a:endParaRPr/>
          </a:p>
        </p:txBody>
      </p:sp>
      <p:cxnSp>
        <p:nvCxnSpPr>
          <p:cNvPr id="196719" name="Google Shape;196719;p6"/>
          <p:cNvCxnSpPr>
            <a:stCxn id="196718" idx="3"/>
            <a:endCxn id="196676" idx="2"/>
          </p:cNvCxnSpPr>
          <p:nvPr/>
        </p:nvCxnSpPr>
        <p:spPr>
          <a:xfrm flipH="1" rot="10800000">
            <a:off x="6383438" y="5279250"/>
            <a:ext cx="830100" cy="585000"/>
          </a:xfrm>
          <a:prstGeom prst="straightConnector1">
            <a:avLst/>
          </a:prstGeom>
          <a:noFill/>
          <a:ln cap="flat" cmpd="sng" w="28575">
            <a:solidFill>
              <a:schemeClr val="dk1"/>
            </a:solidFill>
            <a:prstDash val="solid"/>
            <a:round/>
            <a:headEnd len="med" w="med" type="none"/>
            <a:tailEnd len="med" w="med" type="triangle"/>
          </a:ln>
        </p:spPr>
      </p:cxnSp>
      <p:sp>
        <p:nvSpPr>
          <p:cNvPr id="196720" name="Google Shape;196720;p6"/>
          <p:cNvSpPr txBox="1"/>
          <p:nvPr/>
        </p:nvSpPr>
        <p:spPr>
          <a:xfrm>
            <a:off x="5214938" y="3238500"/>
            <a:ext cx="695400" cy="374700"/>
          </a:xfrm>
          <a:prstGeom prst="rect">
            <a:avLst/>
          </a:prstGeom>
          <a:noFill/>
          <a:ln>
            <a:noFill/>
          </a:ln>
        </p:spPr>
        <p:txBody>
          <a:bodyPr anchorCtr="0" anchor="ctr" bIns="43225" lIns="86475" spcFirstLastPara="1" rIns="86475" wrap="square" tIns="43225">
            <a:spAutoFit/>
          </a:bodyPr>
          <a:lstStyle/>
          <a:p>
            <a:pPr indent="0" lvl="0" marL="0" marR="0" rtl="0" algn="ctr">
              <a:spcBef>
                <a:spcPts val="0"/>
              </a:spcBef>
              <a:spcAft>
                <a:spcPts val="0"/>
              </a:spcAft>
              <a:buNone/>
            </a:pPr>
            <a:r>
              <a:rPr lang="en-US" sz="1900">
                <a:solidFill>
                  <a:schemeClr val="dk1"/>
                </a:solidFill>
                <a:latin typeface="Helvetica Neue"/>
                <a:ea typeface="Helvetica Neue"/>
                <a:cs typeface="Helvetica Neue"/>
                <a:sym typeface="Helvetica Neue"/>
              </a:rPr>
              <a:t>track</a:t>
            </a:r>
            <a:endParaRPr/>
          </a:p>
        </p:txBody>
      </p:sp>
      <p:cxnSp>
        <p:nvCxnSpPr>
          <p:cNvPr id="196721" name="Google Shape;196721;p6"/>
          <p:cNvCxnSpPr>
            <a:stCxn id="196720" idx="3"/>
            <a:endCxn id="196688" idx="2"/>
          </p:cNvCxnSpPr>
          <p:nvPr/>
        </p:nvCxnSpPr>
        <p:spPr>
          <a:xfrm flipH="1" rot="10800000">
            <a:off x="5910338" y="3395550"/>
            <a:ext cx="658800" cy="30300"/>
          </a:xfrm>
          <a:prstGeom prst="straightConnector1">
            <a:avLst/>
          </a:prstGeom>
          <a:noFill/>
          <a:ln cap="flat" cmpd="sng" w="28575">
            <a:solidFill>
              <a:schemeClr val="dk1"/>
            </a:solidFill>
            <a:prstDash val="solid"/>
            <a:round/>
            <a:headEnd len="med" w="med" type="none"/>
            <a:tailEnd len="med" w="med" type="triangle"/>
          </a:ln>
        </p:spPr>
      </p:cxnSp>
      <p:sp>
        <p:nvSpPr>
          <p:cNvPr id="196722" name="Google Shape;196722;p6"/>
          <p:cNvSpPr/>
          <p:nvPr/>
        </p:nvSpPr>
        <p:spPr>
          <a:xfrm>
            <a:off x="8610600" y="1600200"/>
            <a:ext cx="219000" cy="4143300"/>
          </a:xfrm>
          <a:prstGeom prst="can">
            <a:avLst>
              <a:gd fmla="val 61818" name="adj"/>
            </a:avLst>
          </a:prstGeom>
          <a:gradFill>
            <a:gsLst>
              <a:gs pos="0">
                <a:srgbClr val="5A5A5A"/>
              </a:gs>
              <a:gs pos="50000">
                <a:srgbClr val="808080"/>
              </a:gs>
              <a:gs pos="100000">
                <a:srgbClr val="5A5A5A"/>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6723" name="Google Shape;196723;p6"/>
          <p:cNvGrpSpPr/>
          <p:nvPr/>
        </p:nvGrpSpPr>
        <p:grpSpPr>
          <a:xfrm>
            <a:off x="7667625" y="2674938"/>
            <a:ext cx="945936" cy="180896"/>
            <a:chOff x="4617" y="1757"/>
            <a:chExt cx="596" cy="114"/>
          </a:xfrm>
        </p:grpSpPr>
        <p:sp>
          <p:nvSpPr>
            <p:cNvPr id="196724" name="Google Shape;196724;p6"/>
            <p:cNvSpPr/>
            <p:nvPr/>
          </p:nvSpPr>
          <p:spPr>
            <a:xfrm rot="5400000">
              <a:off x="4916" y="1574"/>
              <a:ext cx="108" cy="486"/>
            </a:xfrm>
            <a:custGeom>
              <a:pathLst>
                <a:path extrusionOk="0" h="21600" w="21600">
                  <a:moveTo>
                    <a:pt x="0" y="0"/>
                  </a:moveTo>
                  <a:lnTo>
                    <a:pt x="6525" y="21600"/>
                  </a:lnTo>
                  <a:lnTo>
                    <a:pt x="15075" y="21600"/>
                  </a:lnTo>
                  <a:lnTo>
                    <a:pt x="21600" y="0"/>
                  </a:lnTo>
                  <a:close/>
                </a:path>
              </a:pathLst>
            </a:custGeom>
            <a:solidFill>
              <a:srgbClr val="993366"/>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725" name="Google Shape;196725;p6"/>
            <p:cNvSpPr/>
            <p:nvPr/>
          </p:nvSpPr>
          <p:spPr>
            <a:xfrm>
              <a:off x="4617" y="1757"/>
              <a:ext cx="0" cy="0"/>
            </a:xfrm>
            <a:prstGeom prst="rect">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6726" name="Google Shape;196726;p6"/>
          <p:cNvSpPr txBox="1"/>
          <p:nvPr/>
        </p:nvSpPr>
        <p:spPr>
          <a:xfrm>
            <a:off x="7440613" y="1312863"/>
            <a:ext cx="711300" cy="374700"/>
          </a:xfrm>
          <a:prstGeom prst="rect">
            <a:avLst/>
          </a:prstGeom>
          <a:noFill/>
          <a:ln>
            <a:noFill/>
          </a:ln>
        </p:spPr>
        <p:txBody>
          <a:bodyPr anchorCtr="0" anchor="ctr" bIns="43225" lIns="86475" spcFirstLastPara="1" rIns="86475" wrap="square" tIns="43225">
            <a:spAutoFit/>
          </a:bodyPr>
          <a:lstStyle/>
          <a:p>
            <a:pPr indent="0" lvl="0" marL="0" marR="0" rtl="0" algn="ctr">
              <a:spcBef>
                <a:spcPts val="0"/>
              </a:spcBef>
              <a:spcAft>
                <a:spcPts val="0"/>
              </a:spcAft>
              <a:buNone/>
            </a:pPr>
            <a:r>
              <a:rPr lang="en-US" sz="1900">
                <a:solidFill>
                  <a:schemeClr val="dk1"/>
                </a:solidFill>
                <a:latin typeface="Helvetica Neue"/>
                <a:ea typeface="Helvetica Neue"/>
                <a:cs typeface="Helvetica Neue"/>
                <a:sym typeface="Helvetica Neue"/>
              </a:rPr>
              <a:t>head</a:t>
            </a:r>
            <a:endParaRPr/>
          </a:p>
        </p:txBody>
      </p:sp>
      <p:cxnSp>
        <p:nvCxnSpPr>
          <p:cNvPr id="196727" name="Google Shape;196727;p6"/>
          <p:cNvCxnSpPr>
            <a:stCxn id="196726" idx="2"/>
            <a:endCxn id="196725" idx="0"/>
          </p:cNvCxnSpPr>
          <p:nvPr/>
        </p:nvCxnSpPr>
        <p:spPr>
          <a:xfrm flipH="1">
            <a:off x="7667563" y="1687563"/>
            <a:ext cx="128700" cy="987300"/>
          </a:xfrm>
          <a:prstGeom prst="straightConnector1">
            <a:avLst/>
          </a:prstGeom>
          <a:noFill/>
          <a:ln cap="flat" cmpd="sng" w="28575">
            <a:solidFill>
              <a:schemeClr val="dk1"/>
            </a:solidFill>
            <a:prstDash val="solid"/>
            <a:round/>
            <a:headEnd len="med" w="med" type="none"/>
            <a:tailEnd len="med" w="med" type="triangle"/>
          </a:ln>
        </p:spPr>
      </p:cxnSp>
      <p:sp>
        <p:nvSpPr>
          <p:cNvPr id="196728" name="Google Shape;196728;p6"/>
          <p:cNvSpPr txBox="1"/>
          <p:nvPr/>
        </p:nvSpPr>
        <p:spPr>
          <a:xfrm>
            <a:off x="7232650" y="5884863"/>
            <a:ext cx="1089000" cy="374700"/>
          </a:xfrm>
          <a:prstGeom prst="rect">
            <a:avLst/>
          </a:prstGeom>
          <a:noFill/>
          <a:ln>
            <a:noFill/>
          </a:ln>
        </p:spPr>
        <p:txBody>
          <a:bodyPr anchorCtr="0" anchor="ctr" bIns="43225" lIns="86475" spcFirstLastPara="1" rIns="86475" wrap="square" tIns="43225">
            <a:spAutoFit/>
          </a:bodyPr>
          <a:lstStyle/>
          <a:p>
            <a:pPr indent="0" lvl="0" marL="0" marR="0" rtl="0" algn="ctr">
              <a:spcBef>
                <a:spcPts val="0"/>
              </a:spcBef>
              <a:spcAft>
                <a:spcPts val="0"/>
              </a:spcAft>
              <a:buNone/>
            </a:pPr>
            <a:r>
              <a:rPr lang="en-US" sz="1900">
                <a:solidFill>
                  <a:schemeClr val="dk1"/>
                </a:solidFill>
                <a:latin typeface="Helvetica Neue"/>
                <a:ea typeface="Helvetica Neue"/>
                <a:cs typeface="Helvetica Neue"/>
                <a:sym typeface="Helvetica Neue"/>
              </a:rPr>
              <a:t>actuator</a:t>
            </a:r>
            <a:endParaRPr/>
          </a:p>
        </p:txBody>
      </p:sp>
      <p:cxnSp>
        <p:nvCxnSpPr>
          <p:cNvPr id="196729" name="Google Shape;196729;p6"/>
          <p:cNvCxnSpPr>
            <a:stCxn id="196728" idx="3"/>
            <a:endCxn id="196722" idx="3"/>
          </p:cNvCxnSpPr>
          <p:nvPr/>
        </p:nvCxnSpPr>
        <p:spPr>
          <a:xfrm flipH="1" rot="10800000">
            <a:off x="8321650" y="5743413"/>
            <a:ext cx="398400" cy="328800"/>
          </a:xfrm>
          <a:prstGeom prst="straightConnector1">
            <a:avLst/>
          </a:prstGeom>
          <a:noFill/>
          <a:ln cap="flat" cmpd="sng" w="28575">
            <a:solidFill>
              <a:schemeClr val="dk1"/>
            </a:solidFill>
            <a:prstDash val="solid"/>
            <a:round/>
            <a:headEnd len="med" w="med" type="none"/>
            <a:tailEnd len="med" w="med" type="triangle"/>
          </a:ln>
        </p:spPr>
      </p:cxnSp>
      <p:grpSp>
        <p:nvGrpSpPr>
          <p:cNvPr id="196730" name="Google Shape;196730;p6"/>
          <p:cNvGrpSpPr/>
          <p:nvPr/>
        </p:nvGrpSpPr>
        <p:grpSpPr>
          <a:xfrm>
            <a:off x="7653338" y="3470275"/>
            <a:ext cx="945936" cy="180896"/>
            <a:chOff x="4617" y="1757"/>
            <a:chExt cx="596" cy="114"/>
          </a:xfrm>
        </p:grpSpPr>
        <p:sp>
          <p:nvSpPr>
            <p:cNvPr id="196731" name="Google Shape;196731;p6"/>
            <p:cNvSpPr/>
            <p:nvPr/>
          </p:nvSpPr>
          <p:spPr>
            <a:xfrm rot="5400000">
              <a:off x="4916" y="1574"/>
              <a:ext cx="108" cy="486"/>
            </a:xfrm>
            <a:custGeom>
              <a:pathLst>
                <a:path extrusionOk="0" h="21600" w="21600">
                  <a:moveTo>
                    <a:pt x="0" y="0"/>
                  </a:moveTo>
                  <a:lnTo>
                    <a:pt x="6525" y="21600"/>
                  </a:lnTo>
                  <a:lnTo>
                    <a:pt x="15075" y="21600"/>
                  </a:lnTo>
                  <a:lnTo>
                    <a:pt x="21600" y="0"/>
                  </a:lnTo>
                  <a:close/>
                </a:path>
              </a:pathLst>
            </a:custGeom>
            <a:solidFill>
              <a:srgbClr val="993366"/>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732" name="Google Shape;196732;p6"/>
            <p:cNvSpPr/>
            <p:nvPr/>
          </p:nvSpPr>
          <p:spPr>
            <a:xfrm>
              <a:off x="4617" y="1757"/>
              <a:ext cx="0" cy="0"/>
            </a:xfrm>
            <a:prstGeom prst="rect">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6733" name="Google Shape;196733;p6"/>
          <p:cNvGrpSpPr/>
          <p:nvPr/>
        </p:nvGrpSpPr>
        <p:grpSpPr>
          <a:xfrm>
            <a:off x="7653338" y="4613275"/>
            <a:ext cx="945936" cy="180896"/>
            <a:chOff x="4617" y="1757"/>
            <a:chExt cx="596" cy="114"/>
          </a:xfrm>
        </p:grpSpPr>
        <p:sp>
          <p:nvSpPr>
            <p:cNvPr id="196734" name="Google Shape;196734;p6"/>
            <p:cNvSpPr/>
            <p:nvPr/>
          </p:nvSpPr>
          <p:spPr>
            <a:xfrm rot="5400000">
              <a:off x="4916" y="1574"/>
              <a:ext cx="108" cy="486"/>
            </a:xfrm>
            <a:custGeom>
              <a:pathLst>
                <a:path extrusionOk="0" h="21600" w="21600">
                  <a:moveTo>
                    <a:pt x="0" y="0"/>
                  </a:moveTo>
                  <a:lnTo>
                    <a:pt x="6525" y="21600"/>
                  </a:lnTo>
                  <a:lnTo>
                    <a:pt x="15075" y="21600"/>
                  </a:lnTo>
                  <a:lnTo>
                    <a:pt x="21600" y="0"/>
                  </a:lnTo>
                  <a:close/>
                </a:path>
              </a:pathLst>
            </a:custGeom>
            <a:solidFill>
              <a:srgbClr val="993366"/>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735" name="Google Shape;196735;p6"/>
            <p:cNvSpPr/>
            <p:nvPr/>
          </p:nvSpPr>
          <p:spPr>
            <a:xfrm>
              <a:off x="4617" y="1757"/>
              <a:ext cx="0" cy="0"/>
            </a:xfrm>
            <a:prstGeom prst="rect">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6736" name="Google Shape;196736;p6"/>
          <p:cNvSpPr/>
          <p:nvPr/>
        </p:nvSpPr>
        <p:spPr>
          <a:xfrm>
            <a:off x="8720138" y="1409700"/>
            <a:ext cx="228600" cy="457200"/>
          </a:xfrm>
          <a:prstGeom prst="curvedLeftArrow">
            <a:avLst>
              <a:gd fmla="val 40000" name="adj1"/>
              <a:gd fmla="val 80000" name="adj2"/>
              <a:gd fmla="val 33333" name="adj3"/>
            </a:avLst>
          </a:prstGeom>
          <a:solidFill>
            <a:srgbClr val="C0C0C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737" name="Google Shape;196737;p6"/>
          <p:cNvSpPr/>
          <p:nvPr/>
        </p:nvSpPr>
        <p:spPr>
          <a:xfrm rot="2232941">
            <a:off x="8034326" y="2247975"/>
            <a:ext cx="228664" cy="457147"/>
          </a:xfrm>
          <a:prstGeom prst="upDownArrow">
            <a:avLst>
              <a:gd fmla="val 50000" name="adj1"/>
              <a:gd fmla="val 40000" name="adj2"/>
            </a:avLst>
          </a:prstGeom>
          <a:solidFill>
            <a:srgbClr val="C0C0C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673" name="Google Shape;196673;p6"/>
          <p:cNvSpPr txBox="1"/>
          <p:nvPr/>
        </p:nvSpPr>
        <p:spPr>
          <a:xfrm>
            <a:off x="4968875" y="4724400"/>
            <a:ext cx="1085700" cy="374700"/>
          </a:xfrm>
          <a:prstGeom prst="rect">
            <a:avLst/>
          </a:prstGeom>
          <a:noFill/>
          <a:ln>
            <a:noFill/>
          </a:ln>
        </p:spPr>
        <p:txBody>
          <a:bodyPr anchorCtr="0" anchor="ctr" bIns="43225" lIns="86475" spcFirstLastPara="1" rIns="86475" wrap="square" tIns="43225">
            <a:spAutoFit/>
          </a:bodyPr>
          <a:lstStyle/>
          <a:p>
            <a:pPr indent="0" lvl="0" marL="0" marR="0" rtl="0" algn="ctr">
              <a:spcBef>
                <a:spcPts val="0"/>
              </a:spcBef>
              <a:spcAft>
                <a:spcPts val="0"/>
              </a:spcAft>
              <a:buNone/>
            </a:pPr>
            <a:r>
              <a:rPr lang="en-US" sz="1900">
                <a:solidFill>
                  <a:schemeClr val="dk1"/>
                </a:solidFill>
                <a:latin typeface="Helvetica Neue"/>
                <a:ea typeface="Helvetica Neue"/>
                <a:cs typeface="Helvetica Neue"/>
                <a:sym typeface="Helvetica Neue"/>
              </a:rPr>
              <a:t>surfaces</a:t>
            </a:r>
            <a:endParaRPr/>
          </a:p>
        </p:txBody>
      </p:sp>
      <p:cxnSp>
        <p:nvCxnSpPr>
          <p:cNvPr id="196738" name="Google Shape;196738;p6"/>
          <p:cNvCxnSpPr>
            <a:stCxn id="196673" idx="0"/>
            <a:endCxn id="196674" idx="1"/>
          </p:cNvCxnSpPr>
          <p:nvPr/>
        </p:nvCxnSpPr>
        <p:spPr>
          <a:xfrm rot="-5400000">
            <a:off x="5782175" y="4021950"/>
            <a:ext cx="432000" cy="972900"/>
          </a:xfrm>
          <a:prstGeom prst="curvedConnector3">
            <a:avLst>
              <a:gd fmla="val 110316" name="adj1"/>
            </a:avLst>
          </a:prstGeom>
          <a:noFill/>
          <a:ln cap="flat" cmpd="sng" w="28575">
            <a:solidFill>
              <a:schemeClr val="dk1"/>
            </a:solidFill>
            <a:prstDash val="solid"/>
            <a:round/>
            <a:headEnd len="med" w="med" type="none"/>
            <a:tailEnd len="med" w="med" type="triangle"/>
          </a:ln>
        </p:spPr>
      </p:cxnSp>
      <p:sp>
        <p:nvSpPr>
          <p:cNvPr id="196739" name="Google Shape;196739;p6"/>
          <p:cNvSpPr txBox="1"/>
          <p:nvPr>
            <p:ph idx="1" type="body"/>
          </p:nvPr>
        </p:nvSpPr>
        <p:spPr>
          <a:xfrm>
            <a:off x="838200" y="1447800"/>
            <a:ext cx="3981600" cy="49530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sz="2400"/>
              <a:t>Data stored on surfaces</a:t>
            </a:r>
            <a:endParaRPr/>
          </a:p>
          <a:p>
            <a:pPr indent="-285750" lvl="1" marL="742950" rtl="0" algn="l">
              <a:spcBef>
                <a:spcPts val="400"/>
              </a:spcBef>
              <a:spcAft>
                <a:spcPts val="0"/>
              </a:spcAft>
              <a:buClr>
                <a:schemeClr val="dk1"/>
              </a:buClr>
              <a:buSzPts val="2000"/>
              <a:buChar char="–"/>
            </a:pPr>
            <a:r>
              <a:rPr lang="en-US" sz="2000"/>
              <a:t>Up to two surfaces per platter</a:t>
            </a:r>
            <a:endParaRPr/>
          </a:p>
          <a:p>
            <a:pPr indent="-285750" lvl="1" marL="742950" rtl="0" algn="l">
              <a:spcBef>
                <a:spcPts val="400"/>
              </a:spcBef>
              <a:spcAft>
                <a:spcPts val="0"/>
              </a:spcAft>
              <a:buClr>
                <a:schemeClr val="dk1"/>
              </a:buClr>
              <a:buSzPts val="2000"/>
              <a:buChar char="–"/>
            </a:pPr>
            <a:r>
              <a:rPr lang="en-US" sz="2000"/>
              <a:t>One or more platters per disk</a:t>
            </a:r>
            <a:endParaRPr/>
          </a:p>
          <a:p>
            <a:pPr indent="-342900" lvl="0" marL="342900" rtl="0" algn="l">
              <a:spcBef>
                <a:spcPts val="480"/>
              </a:spcBef>
              <a:spcAft>
                <a:spcPts val="0"/>
              </a:spcAft>
              <a:buClr>
                <a:schemeClr val="dk1"/>
              </a:buClr>
              <a:buSzPts val="2400"/>
              <a:buChar char="•"/>
            </a:pPr>
            <a:r>
              <a:rPr lang="en-US" sz="2400"/>
              <a:t>Data in concentric tracks</a:t>
            </a:r>
            <a:endParaRPr/>
          </a:p>
          <a:p>
            <a:pPr indent="-285750" lvl="1" marL="742950" rtl="0" algn="l">
              <a:spcBef>
                <a:spcPts val="400"/>
              </a:spcBef>
              <a:spcAft>
                <a:spcPts val="0"/>
              </a:spcAft>
              <a:buClr>
                <a:schemeClr val="dk1"/>
              </a:buClr>
              <a:buSzPts val="2000"/>
              <a:buChar char="–"/>
            </a:pPr>
            <a:r>
              <a:rPr lang="en-US" sz="2000"/>
              <a:t>Tracks broken into sectors</a:t>
            </a:r>
            <a:endParaRPr sz="1800"/>
          </a:p>
          <a:p>
            <a:pPr indent="-285750" lvl="1" marL="742950" rtl="0" algn="l">
              <a:spcBef>
                <a:spcPts val="400"/>
              </a:spcBef>
              <a:spcAft>
                <a:spcPts val="0"/>
              </a:spcAft>
              <a:buClr>
                <a:schemeClr val="dk1"/>
              </a:buClr>
              <a:buSzPts val="2000"/>
              <a:buChar char="–"/>
            </a:pPr>
            <a:r>
              <a:rPr lang="en-US" sz="2000"/>
              <a:t>Cylinder: corresponding tracks on all surfaces</a:t>
            </a:r>
            <a:endParaRPr/>
          </a:p>
          <a:p>
            <a:pPr indent="-342900" lvl="0" marL="342900" rtl="0" algn="l">
              <a:spcBef>
                <a:spcPts val="480"/>
              </a:spcBef>
              <a:spcAft>
                <a:spcPts val="0"/>
              </a:spcAft>
              <a:buClr>
                <a:schemeClr val="dk1"/>
              </a:buClr>
              <a:buSzPts val="2400"/>
              <a:buChar char="•"/>
            </a:pPr>
            <a:r>
              <a:rPr lang="en-US" sz="2400"/>
              <a:t>Data read and written by heads</a:t>
            </a:r>
            <a:endParaRPr/>
          </a:p>
          <a:p>
            <a:pPr indent="-285750" lvl="1" marL="742950" rtl="0" algn="l">
              <a:spcBef>
                <a:spcPts val="400"/>
              </a:spcBef>
              <a:spcAft>
                <a:spcPts val="0"/>
              </a:spcAft>
              <a:buClr>
                <a:schemeClr val="dk1"/>
              </a:buClr>
              <a:buSzPts val="2000"/>
              <a:buChar char="–"/>
            </a:pPr>
            <a:r>
              <a:rPr lang="en-US" sz="2000"/>
              <a:t>Actuator moves heads</a:t>
            </a:r>
            <a:endParaRPr/>
          </a:p>
          <a:p>
            <a:pPr indent="-285750" lvl="1" marL="742950" rtl="0" algn="l">
              <a:spcBef>
                <a:spcPts val="400"/>
              </a:spcBef>
              <a:spcAft>
                <a:spcPts val="0"/>
              </a:spcAft>
              <a:buClr>
                <a:schemeClr val="dk1"/>
              </a:buClr>
              <a:buSzPts val="2000"/>
              <a:buChar char="–"/>
            </a:pPr>
            <a:r>
              <a:rPr lang="en-US" sz="2000"/>
              <a:t>Heads move in unison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381000"/>
            <a:ext cx="5105400" cy="6248400"/>
          </a:xfrm>
        </p:spPr>
        <p:txBody>
          <a:bodyPr>
            <a:normAutofit fontScale="85000" lnSpcReduction="10000"/>
          </a:bodyPr>
          <a:lstStyle/>
          <a:p>
            <a:r>
              <a:rPr lang="en-US" dirty="0" smtClean="0"/>
              <a:t>The </a:t>
            </a:r>
            <a:r>
              <a:rPr lang="en-US" dirty="0" smtClean="0">
                <a:solidFill>
                  <a:srgbClr val="FF0000"/>
                </a:solidFill>
              </a:rPr>
              <a:t>final layer</a:t>
            </a:r>
            <a:r>
              <a:rPr lang="en-US" dirty="0" smtClean="0"/>
              <a:t> in the memory hierarchy is </a:t>
            </a:r>
            <a:r>
              <a:rPr lang="en-US" dirty="0" smtClean="0">
                <a:solidFill>
                  <a:srgbClr val="00B050"/>
                </a:solidFill>
              </a:rPr>
              <a:t>magnetic tape</a:t>
            </a:r>
            <a:r>
              <a:rPr lang="en-US" dirty="0" smtClean="0"/>
              <a:t>.</a:t>
            </a:r>
          </a:p>
          <a:p>
            <a:endParaRPr lang="en-US" dirty="0" smtClean="0"/>
          </a:p>
          <a:p>
            <a:r>
              <a:rPr lang="en-US" dirty="0" smtClean="0"/>
              <a:t>This medium is often used as a backup for disk storage and for holding very large data sets.</a:t>
            </a:r>
          </a:p>
          <a:p>
            <a:endParaRPr lang="en-US" dirty="0" smtClean="0"/>
          </a:p>
          <a:p>
            <a:r>
              <a:rPr lang="en-US" dirty="0" smtClean="0"/>
              <a:t>The </a:t>
            </a:r>
            <a:r>
              <a:rPr lang="en-US" dirty="0" smtClean="0">
                <a:solidFill>
                  <a:srgbClr val="00B0F0"/>
                </a:solidFill>
              </a:rPr>
              <a:t>big plus</a:t>
            </a:r>
            <a:r>
              <a:rPr lang="en-US" dirty="0" smtClean="0"/>
              <a:t> of tape is that it is exceedingly </a:t>
            </a:r>
            <a:r>
              <a:rPr lang="en-US" dirty="0" smtClean="0">
                <a:solidFill>
                  <a:srgbClr val="00B050"/>
                </a:solidFill>
              </a:rPr>
              <a:t>cheap</a:t>
            </a:r>
            <a:r>
              <a:rPr lang="en-US" dirty="0" smtClean="0"/>
              <a:t> per bit and </a:t>
            </a:r>
            <a:r>
              <a:rPr lang="en-US" dirty="0" smtClean="0">
                <a:solidFill>
                  <a:srgbClr val="00B050"/>
                </a:solidFill>
              </a:rPr>
              <a:t>removable</a:t>
            </a:r>
            <a:r>
              <a:rPr lang="en-US" dirty="0" smtClean="0"/>
              <a:t>, which is important for backup tapes that must be stored off-site in order to </a:t>
            </a:r>
            <a:r>
              <a:rPr lang="en-US" dirty="0" smtClean="0">
                <a:solidFill>
                  <a:srgbClr val="FF0000"/>
                </a:solidFill>
              </a:rPr>
              <a:t>survive fires, floods, earthquakes, and other disasters</a:t>
            </a:r>
            <a:r>
              <a:rPr lang="en-US" dirty="0" smtClean="0"/>
              <a:t>.</a:t>
            </a:r>
            <a:endParaRPr lang="en-US" dirty="0"/>
          </a:p>
        </p:txBody>
      </p:sp>
      <p:pic>
        <p:nvPicPr>
          <p:cNvPr id="2050" name="Picture 2" descr="https://upload.wikimedia.org/wikipedia/commons/8/83/Magtape1.jpg"/>
          <p:cNvPicPr>
            <a:picLocks noChangeAspect="1" noChangeArrowheads="1"/>
          </p:cNvPicPr>
          <p:nvPr/>
        </p:nvPicPr>
        <p:blipFill>
          <a:blip r:embed="rId3"/>
          <a:srcRect/>
          <a:stretch>
            <a:fillRect/>
          </a:stretch>
        </p:blipFill>
        <p:spPr bwMode="auto">
          <a:xfrm>
            <a:off x="5181600" y="990599"/>
            <a:ext cx="3810000" cy="46482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609600"/>
          </a:xfrm>
        </p:spPr>
        <p:txBody>
          <a:bodyPr>
            <a:normAutofit fontScale="90000"/>
          </a:bodyPr>
          <a:lstStyle/>
          <a:p>
            <a:r>
              <a:rPr lang="en-US" b="1" dirty="0"/>
              <a:t>I/O Devices</a:t>
            </a:r>
            <a:endParaRPr lang="en-US" dirty="0"/>
          </a:p>
        </p:txBody>
      </p:sp>
      <p:sp>
        <p:nvSpPr>
          <p:cNvPr id="3" name="Text Placeholder 2"/>
          <p:cNvSpPr>
            <a:spLocks noGrp="1"/>
          </p:cNvSpPr>
          <p:nvPr>
            <p:ph type="body" sz="half" idx="1"/>
          </p:nvPr>
        </p:nvSpPr>
        <p:spPr>
          <a:xfrm>
            <a:off x="-27709" y="990600"/>
            <a:ext cx="9171709" cy="6629400"/>
          </a:xfrm>
        </p:spPr>
        <p:txBody>
          <a:bodyPr>
            <a:normAutofit fontScale="70000" lnSpcReduction="20000"/>
          </a:bodyPr>
          <a:lstStyle/>
          <a:p>
            <a:r>
              <a:rPr lang="en-US" dirty="0"/>
              <a:t>The CPU and memory are not the only resources that the operating </a:t>
            </a:r>
            <a:r>
              <a:rPr lang="en-US" dirty="0" smtClean="0"/>
              <a:t>system must </a:t>
            </a:r>
            <a:r>
              <a:rPr lang="en-US" dirty="0"/>
              <a:t>manage. I/O devices also interact heavily with the operating system</a:t>
            </a:r>
            <a:r>
              <a:rPr lang="en-US" dirty="0" smtClean="0"/>
              <a:t>.</a:t>
            </a:r>
          </a:p>
          <a:p>
            <a:endParaRPr lang="en-US" dirty="0" smtClean="0"/>
          </a:p>
          <a:p>
            <a:r>
              <a:rPr lang="en-US" dirty="0"/>
              <a:t>I/O devices generally consist of two parts: a controller and the </a:t>
            </a:r>
            <a:r>
              <a:rPr lang="en-US" dirty="0" smtClean="0"/>
              <a:t>device itself.</a:t>
            </a:r>
          </a:p>
          <a:p>
            <a:endParaRPr lang="en-US" dirty="0" smtClean="0"/>
          </a:p>
          <a:p>
            <a:r>
              <a:rPr lang="en-US" dirty="0" smtClean="0"/>
              <a:t>The </a:t>
            </a:r>
            <a:r>
              <a:rPr lang="en-US" dirty="0"/>
              <a:t>controller is a chip or a set of chips that physically controls the device</a:t>
            </a:r>
            <a:r>
              <a:rPr lang="en-US" dirty="0" smtClean="0"/>
              <a:t>.</a:t>
            </a:r>
          </a:p>
          <a:p>
            <a:endParaRPr lang="en-US" dirty="0"/>
          </a:p>
          <a:p>
            <a:r>
              <a:rPr lang="en-US" dirty="0"/>
              <a:t>A </a:t>
            </a:r>
            <a:r>
              <a:rPr lang="en-US" b="1" dirty="0"/>
              <a:t>device controller</a:t>
            </a:r>
            <a:r>
              <a:rPr lang="en-US" dirty="0"/>
              <a:t> is a part of a computer system that makes sense of the signals going to, and coming from the CPU. There are many </a:t>
            </a:r>
            <a:r>
              <a:rPr lang="en-US" b="1" dirty="0"/>
              <a:t>device controllers</a:t>
            </a:r>
            <a:r>
              <a:rPr lang="en-US" dirty="0"/>
              <a:t> in a computer system. Any </a:t>
            </a:r>
            <a:r>
              <a:rPr lang="en-US" b="1" dirty="0"/>
              <a:t>device</a:t>
            </a:r>
            <a:r>
              <a:rPr lang="en-US" dirty="0"/>
              <a:t> connected to the computer is connected by a plug and socket, and the socket is connected to a </a:t>
            </a:r>
            <a:r>
              <a:rPr lang="en-US" b="1" dirty="0"/>
              <a:t>device controller</a:t>
            </a:r>
            <a:r>
              <a:rPr lang="en-US" dirty="0"/>
              <a:t>.</a:t>
            </a:r>
            <a:endParaRPr lang="en-US" dirty="0" smtClean="0"/>
          </a:p>
          <a:p>
            <a:endParaRPr lang="en-US" dirty="0"/>
          </a:p>
          <a:p>
            <a:r>
              <a:rPr lang="en-US" dirty="0"/>
              <a:t>It accepts commands from the operating system, for example, to read </a:t>
            </a:r>
            <a:r>
              <a:rPr lang="en-US" dirty="0" smtClean="0"/>
              <a:t>data from </a:t>
            </a:r>
            <a:r>
              <a:rPr lang="en-US" dirty="0"/>
              <a:t>the device, and carries them </a:t>
            </a:r>
            <a:r>
              <a:rPr lang="en-US" dirty="0" smtClean="0"/>
              <a:t>out</a:t>
            </a:r>
          </a:p>
          <a:p>
            <a:endParaRPr lang="en-US" dirty="0"/>
          </a:p>
          <a:p>
            <a:r>
              <a:rPr lang="en-US" dirty="0"/>
              <a:t>The other piece is the actual device itself. Devices have fairly simple interfaces</a:t>
            </a:r>
          </a:p>
        </p:txBody>
      </p:sp>
    </p:spTree>
    <p:extLst>
      <p:ext uri="{BB962C8B-B14F-4D97-AF65-F5344CB8AC3E}">
        <p14:creationId xmlns:p14="http://schemas.microsoft.com/office/powerpoint/2010/main" val="244940678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images.slideplayer.com/16/5158956/slides/slide_4.jpg"/>
          <p:cNvPicPr>
            <a:picLocks noChangeAspect="1" noChangeArrowheads="1"/>
          </p:cNvPicPr>
          <p:nvPr/>
        </p:nvPicPr>
        <p:blipFill>
          <a:blip r:embed="rId2"/>
          <a:srcRect t="7692" r="6732" b="5128"/>
          <a:stretch>
            <a:fillRect/>
          </a:stretch>
        </p:blipFill>
        <p:spPr bwMode="auto">
          <a:xfrm>
            <a:off x="609600" y="914400"/>
            <a:ext cx="7391400" cy="51816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I/O Devices</a:t>
            </a:r>
            <a:endParaRPr lang="en-US" dirty="0"/>
          </a:p>
        </p:txBody>
      </p:sp>
      <p:sp>
        <p:nvSpPr>
          <p:cNvPr id="3" name="Content Placeholder 2"/>
          <p:cNvSpPr>
            <a:spLocks noGrp="1"/>
          </p:cNvSpPr>
          <p:nvPr>
            <p:ph idx="1"/>
          </p:nvPr>
        </p:nvSpPr>
        <p:spPr>
          <a:xfrm>
            <a:off x="381000" y="1295400"/>
            <a:ext cx="8458200" cy="4724400"/>
          </a:xfrm>
        </p:spPr>
        <p:txBody>
          <a:bodyPr>
            <a:normAutofit fontScale="62500" lnSpcReduction="20000"/>
          </a:bodyPr>
          <a:lstStyle/>
          <a:p>
            <a:r>
              <a:rPr lang="en-US" dirty="0" smtClean="0"/>
              <a:t>Input and output can be done in </a:t>
            </a:r>
            <a:r>
              <a:rPr lang="en-US" dirty="0" smtClean="0">
                <a:solidFill>
                  <a:srgbClr val="FF0000"/>
                </a:solidFill>
              </a:rPr>
              <a:t>three</a:t>
            </a:r>
            <a:r>
              <a:rPr lang="en-US" dirty="0" smtClean="0"/>
              <a:t> different ways.</a:t>
            </a:r>
          </a:p>
          <a:p>
            <a:endParaRPr lang="en-US" dirty="0" smtClean="0"/>
          </a:p>
          <a:p>
            <a:r>
              <a:rPr lang="en-US" dirty="0" smtClean="0"/>
              <a:t>In the simplest method, a user program issues a system call, which the kernel then translates into a procedure call to the appropriate driver.</a:t>
            </a:r>
          </a:p>
          <a:p>
            <a:endParaRPr lang="en-US" dirty="0" smtClean="0"/>
          </a:p>
          <a:p>
            <a:r>
              <a:rPr lang="en-US" dirty="0" smtClean="0"/>
              <a:t>The driver then starts the I/O and sits in a tight loop continuously polling the device to see if it is done (usually there is some bit that indicates that the device is still busy).</a:t>
            </a:r>
          </a:p>
          <a:p>
            <a:endParaRPr lang="en-US" dirty="0" smtClean="0"/>
          </a:p>
          <a:p>
            <a:r>
              <a:rPr lang="en-US" dirty="0" smtClean="0"/>
              <a:t>When the I/O has completed, the driver puts the data (if any) where they are needed and returns.</a:t>
            </a:r>
          </a:p>
          <a:p>
            <a:endParaRPr lang="en-US" dirty="0" smtClean="0"/>
          </a:p>
          <a:p>
            <a:r>
              <a:rPr lang="en-US" dirty="0" smtClean="0"/>
              <a:t>The  operating system then returns control to the caller.</a:t>
            </a:r>
          </a:p>
          <a:p>
            <a:endParaRPr lang="en-US" dirty="0" smtClean="0"/>
          </a:p>
          <a:p>
            <a:r>
              <a:rPr lang="en-US" dirty="0" smtClean="0"/>
              <a:t>This method is called </a:t>
            </a:r>
            <a:r>
              <a:rPr lang="en-US" b="1" dirty="0" smtClean="0"/>
              <a:t>busy waiting and has the </a:t>
            </a:r>
            <a:r>
              <a:rPr lang="en-US" dirty="0" smtClean="0"/>
              <a:t>disadvantage of tying up the CPU polling the device until it is finished.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534400" cy="5943600"/>
          </a:xfrm>
        </p:spPr>
        <p:txBody>
          <a:bodyPr>
            <a:normAutofit/>
          </a:bodyPr>
          <a:lstStyle/>
          <a:p>
            <a:pPr fontAlgn="base"/>
            <a:r>
              <a:rPr lang="en-US" sz="2400" dirty="0">
                <a:latin typeface="Times New Roman" pitchFamily="18" charset="0"/>
                <a:cs typeface="Times New Roman" pitchFamily="18" charset="0"/>
              </a:rPr>
              <a:t>The </a:t>
            </a:r>
            <a:r>
              <a:rPr lang="en-US" sz="2400" b="1" i="1" dirty="0">
                <a:latin typeface="Times New Roman" pitchFamily="18" charset="0"/>
                <a:cs typeface="Times New Roman" pitchFamily="18" charset="0"/>
              </a:rPr>
              <a:t>o</a:t>
            </a:r>
            <a:r>
              <a:rPr lang="en-US" sz="2400" i="1" dirty="0">
                <a:latin typeface="Times New Roman" pitchFamily="18" charset="0"/>
                <a:cs typeface="Times New Roman" pitchFamily="18" charset="0"/>
              </a:rPr>
              <a:t>perating </a:t>
            </a:r>
            <a:r>
              <a:rPr lang="en-US" sz="2400" b="1" i="1" dirty="0">
                <a:latin typeface="Times New Roman" pitchFamily="18" charset="0"/>
                <a:cs typeface="Times New Roman" pitchFamily="18" charset="0"/>
              </a:rPr>
              <a:t>s</a:t>
            </a:r>
            <a:r>
              <a:rPr lang="en-US" sz="2400" i="1" dirty="0">
                <a:latin typeface="Times New Roman" pitchFamily="18" charset="0"/>
                <a:cs typeface="Times New Roman" pitchFamily="18" charset="0"/>
              </a:rPr>
              <a:t>ystem (</a:t>
            </a:r>
            <a:r>
              <a:rPr lang="en-US" sz="2400" b="1" i="1" dirty="0">
                <a:latin typeface="Times New Roman" pitchFamily="18" charset="0"/>
                <a:cs typeface="Times New Roman" pitchFamily="18" charset="0"/>
              </a:rPr>
              <a:t>OS</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is the most important program that runs on a </a:t>
            </a:r>
            <a:r>
              <a:rPr lang="en-US" sz="2400" dirty="0" smtClean="0">
                <a:latin typeface="Times New Roman" pitchFamily="18" charset="0"/>
                <a:cs typeface="Times New Roman" pitchFamily="18" charset="0"/>
              </a:rPr>
              <a:t>computer.</a:t>
            </a:r>
          </a:p>
          <a:p>
            <a:pPr fontAlgn="base"/>
            <a:r>
              <a:rPr lang="en-US" sz="2400" dirty="0" smtClean="0">
                <a:latin typeface="Times New Roman" pitchFamily="18" charset="0"/>
                <a:cs typeface="Times New Roman" pitchFamily="18" charset="0"/>
              </a:rPr>
              <a:t>Operating </a:t>
            </a:r>
            <a:r>
              <a:rPr lang="en-US" sz="2400" dirty="0">
                <a:latin typeface="Times New Roman" pitchFamily="18" charset="0"/>
                <a:cs typeface="Times New Roman" pitchFamily="18" charset="0"/>
              </a:rPr>
              <a:t>systems perform basic tasks, such as </a:t>
            </a:r>
            <a:r>
              <a:rPr lang="en-US" sz="2400" dirty="0">
                <a:solidFill>
                  <a:srgbClr val="00B0F0"/>
                </a:solidFill>
                <a:latin typeface="Times New Roman" pitchFamily="18" charset="0"/>
                <a:cs typeface="Times New Roman" pitchFamily="18" charset="0"/>
              </a:rPr>
              <a:t>recognizing input from the keyboard, sending output to the display screen, keeping track of files and directories on the disk, and controlling peripheral devices such as disk drives and printers</a:t>
            </a:r>
            <a:r>
              <a:rPr lang="en-US" sz="2400" dirty="0" smtClean="0">
                <a:solidFill>
                  <a:srgbClr val="00B0F0"/>
                </a:solidFill>
                <a:latin typeface="Times New Roman" pitchFamily="18" charset="0"/>
                <a:cs typeface="Times New Roman" pitchFamily="18" charset="0"/>
              </a:rPr>
              <a:t>.</a:t>
            </a:r>
          </a:p>
          <a:p>
            <a:pPr fontAlgn="base"/>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Every general-purpose computer must have an operating system to run other programs and applications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fontAlgn="base"/>
            <a:r>
              <a:rPr lang="en-US" sz="2400" dirty="0">
                <a:latin typeface="Times New Roman" pitchFamily="18" charset="0"/>
                <a:cs typeface="Times New Roman" pitchFamily="18" charset="0"/>
              </a:rPr>
              <a:t>For large systems, the operating system has even greater responsibilities and powers. It is like </a:t>
            </a:r>
            <a:r>
              <a:rPr lang="en-US" sz="2400" dirty="0">
                <a:solidFill>
                  <a:srgbClr val="FF0000"/>
                </a:solidFill>
                <a:latin typeface="Times New Roman" pitchFamily="18" charset="0"/>
                <a:cs typeface="Times New Roman" pitchFamily="18" charset="0"/>
              </a:rPr>
              <a:t>a traffic cop </a:t>
            </a:r>
            <a:r>
              <a:rPr lang="en-US" sz="2400" dirty="0">
                <a:latin typeface="Times New Roman" pitchFamily="18" charset="0"/>
                <a:cs typeface="Times New Roman" pitchFamily="18" charset="0"/>
              </a:rPr>
              <a:t>-- it makes sure that different programs and users running at the same time do not interfere with each other. </a:t>
            </a:r>
            <a:endParaRPr lang="en-US" sz="2400" dirty="0" smtClean="0">
              <a:latin typeface="Times New Roman" pitchFamily="18" charset="0"/>
              <a:cs typeface="Times New Roman" pitchFamily="18" charset="0"/>
            </a:endParaRPr>
          </a:p>
          <a:p>
            <a:pPr fontAlgn="base"/>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operating system is also </a:t>
            </a:r>
            <a:r>
              <a:rPr lang="en-US" sz="2400" dirty="0">
                <a:solidFill>
                  <a:srgbClr val="FF0000"/>
                </a:solidFill>
                <a:latin typeface="Times New Roman" pitchFamily="18" charset="0"/>
                <a:cs typeface="Times New Roman" pitchFamily="18" charset="0"/>
              </a:rPr>
              <a:t>responsible for </a:t>
            </a:r>
            <a:r>
              <a:rPr lang="en-US" sz="2400" i="1" dirty="0">
                <a:solidFill>
                  <a:srgbClr val="FF0000"/>
                </a:solidFill>
                <a:latin typeface="Times New Roman" pitchFamily="18" charset="0"/>
                <a:cs typeface="Times New Roman" pitchFamily="18" charset="0"/>
              </a:rPr>
              <a:t>security</a:t>
            </a:r>
            <a:r>
              <a:rPr lang="en-US" sz="2400" dirty="0">
                <a:latin typeface="Times New Roman" pitchFamily="18" charset="0"/>
                <a:cs typeface="Times New Roman" pitchFamily="18" charset="0"/>
              </a:rPr>
              <a:t>, ensuring that unauthorized users do not access the system.</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333198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rmAutofit fontScale="55000" lnSpcReduction="20000"/>
          </a:bodyPr>
          <a:lstStyle/>
          <a:p>
            <a:r>
              <a:rPr lang="en-US" dirty="0" smtClean="0"/>
              <a:t>The </a:t>
            </a:r>
            <a:r>
              <a:rPr lang="en-US" dirty="0" smtClean="0">
                <a:solidFill>
                  <a:srgbClr val="FF0000"/>
                </a:solidFill>
              </a:rPr>
              <a:t>second method</a:t>
            </a:r>
            <a:r>
              <a:rPr lang="en-US" dirty="0" smtClean="0"/>
              <a:t> is for the driver to start the device and ask the device to give an interrupt when it is finished.</a:t>
            </a:r>
          </a:p>
          <a:p>
            <a:endParaRPr lang="en-US" dirty="0" smtClean="0"/>
          </a:p>
          <a:p>
            <a:r>
              <a:rPr lang="en-US" dirty="0" smtClean="0"/>
              <a:t>When the controller detects the end of the transfer, it generates an </a:t>
            </a:r>
            <a:r>
              <a:rPr lang="en-US" b="1" dirty="0" smtClean="0"/>
              <a:t>interrupt to signal completion.</a:t>
            </a:r>
          </a:p>
          <a:p>
            <a:endParaRPr lang="en-US" b="1" dirty="0" smtClean="0"/>
          </a:p>
          <a:p>
            <a:r>
              <a:rPr lang="en-US" dirty="0" smtClean="0"/>
              <a:t>Interrupts are very important in operating systems, so let us examine the idea more closely. In Fig. 1-11(a) we see a three-step process for I/O.</a:t>
            </a:r>
          </a:p>
          <a:p>
            <a:endParaRPr lang="en-US" dirty="0" smtClean="0"/>
          </a:p>
          <a:p>
            <a:r>
              <a:rPr lang="en-US" dirty="0" smtClean="0"/>
              <a:t>In </a:t>
            </a:r>
            <a:r>
              <a:rPr lang="en-US" dirty="0" smtClean="0">
                <a:solidFill>
                  <a:srgbClr val="FF0000"/>
                </a:solidFill>
              </a:rPr>
              <a:t>step 1</a:t>
            </a:r>
            <a:r>
              <a:rPr lang="en-US" dirty="0" smtClean="0"/>
              <a:t>, the driver tells the controller what to do by writing into its device registers.</a:t>
            </a:r>
          </a:p>
          <a:p>
            <a:endParaRPr lang="en-US" dirty="0" smtClean="0"/>
          </a:p>
          <a:p>
            <a:r>
              <a:rPr lang="en-US" dirty="0" smtClean="0"/>
              <a:t>The controller then starts the device.</a:t>
            </a:r>
          </a:p>
          <a:p>
            <a:endParaRPr lang="en-US" dirty="0" smtClean="0"/>
          </a:p>
          <a:p>
            <a:r>
              <a:rPr lang="en-US" dirty="0" smtClean="0"/>
              <a:t>When the controller has finished reading or writing the number of bytes it has been told to transfer, it signals the interrupt controller chip using certain bus lines in </a:t>
            </a:r>
            <a:r>
              <a:rPr lang="en-US" dirty="0" smtClean="0">
                <a:solidFill>
                  <a:srgbClr val="FF0000"/>
                </a:solidFill>
              </a:rPr>
              <a:t>step 2</a:t>
            </a:r>
            <a:r>
              <a:rPr lang="en-US" dirty="0" smtClean="0"/>
              <a:t>.</a:t>
            </a:r>
          </a:p>
          <a:p>
            <a:endParaRPr lang="en-US" dirty="0" smtClean="0"/>
          </a:p>
          <a:p>
            <a:r>
              <a:rPr lang="en-US" dirty="0" smtClean="0"/>
              <a:t>If the interrupt controller is prepared to accept the interrupt (which it may not be if it is busy with a higher-priority one), it asserts a pin on the CPU chip informing it, in </a:t>
            </a:r>
            <a:r>
              <a:rPr lang="en-US" dirty="0" smtClean="0">
                <a:solidFill>
                  <a:srgbClr val="FF0000"/>
                </a:solidFill>
              </a:rPr>
              <a:t>step 3</a:t>
            </a:r>
            <a:r>
              <a:rPr lang="en-US" dirty="0" smtClean="0"/>
              <a:t>.</a:t>
            </a:r>
          </a:p>
          <a:p>
            <a:endParaRPr lang="en-US" dirty="0" smtClean="0"/>
          </a:p>
          <a:p>
            <a:r>
              <a:rPr lang="en-US" dirty="0" smtClean="0"/>
              <a:t>In </a:t>
            </a:r>
            <a:r>
              <a:rPr lang="en-US" dirty="0" smtClean="0">
                <a:solidFill>
                  <a:srgbClr val="FF0000"/>
                </a:solidFill>
              </a:rPr>
              <a:t>step 4</a:t>
            </a:r>
            <a:r>
              <a:rPr lang="en-US" dirty="0" smtClean="0"/>
              <a:t>, the interrupt controller puts the number of the device on the bus so the CPU can read it and know which device has just finished (many devices may be running at the same time).</a:t>
            </a:r>
            <a:endParaRPr lang="en-US" dirty="0"/>
          </a:p>
        </p:txBody>
      </p:sp>
      <p:sp>
        <p:nvSpPr>
          <p:cNvPr id="4" name="Title 1"/>
          <p:cNvSpPr>
            <a:spLocks noGrp="1"/>
          </p:cNvSpPr>
          <p:nvPr>
            <p:ph type="title"/>
          </p:nvPr>
        </p:nvSpPr>
        <p:spPr>
          <a:xfrm>
            <a:off x="457200" y="0"/>
            <a:ext cx="8229600" cy="487362"/>
          </a:xfrm>
        </p:spPr>
        <p:txBody>
          <a:bodyPr>
            <a:normAutofit fontScale="90000"/>
          </a:bodyPr>
          <a:lstStyle/>
          <a:p>
            <a:r>
              <a:rPr lang="en-US" b="1" dirty="0" smtClean="0"/>
              <a:t>I/O Devices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http://image.slidesharecdn.com/os-b-150405223910-conversion-gate01/95/operating-systems-slides-27-638.jpg?cb=1460195500"/>
          <p:cNvPicPr>
            <a:picLocks noChangeAspect="1" noChangeArrowheads="1"/>
          </p:cNvPicPr>
          <p:nvPr/>
        </p:nvPicPr>
        <p:blipFill>
          <a:blip r:embed="rId2"/>
          <a:srcRect r="48000" b="25926"/>
          <a:stretch>
            <a:fillRect/>
          </a:stretch>
        </p:blipFill>
        <p:spPr bwMode="auto">
          <a:xfrm>
            <a:off x="0" y="0"/>
            <a:ext cx="9144000" cy="683455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39762"/>
          </a:xfrm>
        </p:spPr>
        <p:txBody>
          <a:bodyPr>
            <a:normAutofit fontScale="90000"/>
          </a:bodyPr>
          <a:lstStyle/>
          <a:p>
            <a:r>
              <a:rPr lang="en-US" dirty="0" smtClean="0"/>
              <a:t>BUSES</a:t>
            </a:r>
            <a:endParaRPr lang="en-US" dirty="0"/>
          </a:p>
        </p:txBody>
      </p:sp>
      <p:sp>
        <p:nvSpPr>
          <p:cNvPr id="3" name="Content Placeholder 2"/>
          <p:cNvSpPr>
            <a:spLocks noGrp="1"/>
          </p:cNvSpPr>
          <p:nvPr>
            <p:ph idx="1"/>
          </p:nvPr>
        </p:nvSpPr>
        <p:spPr>
          <a:xfrm>
            <a:off x="228600" y="838200"/>
            <a:ext cx="8458200" cy="5867400"/>
          </a:xfrm>
        </p:spPr>
        <p:txBody>
          <a:bodyPr>
            <a:normAutofit fontScale="70000" lnSpcReduction="20000"/>
          </a:bodyPr>
          <a:lstStyle/>
          <a:p>
            <a:r>
              <a:rPr lang="en-US" dirty="0"/>
              <a:t>A collection of wires through which data is transmitted from one part of a computer to </a:t>
            </a:r>
            <a:r>
              <a:rPr lang="en-US" dirty="0" smtClean="0"/>
              <a:t>another.</a:t>
            </a:r>
          </a:p>
          <a:p>
            <a:endParaRPr lang="en-US" dirty="0" smtClean="0"/>
          </a:p>
          <a:p>
            <a:r>
              <a:rPr lang="en-US" dirty="0" smtClean="0"/>
              <a:t>You </a:t>
            </a:r>
            <a:r>
              <a:rPr lang="en-US" dirty="0"/>
              <a:t>can think of a bus as a highway on which data travels within a </a:t>
            </a:r>
            <a:r>
              <a:rPr lang="en-US" dirty="0" smtClean="0"/>
              <a:t>computer.</a:t>
            </a:r>
          </a:p>
          <a:p>
            <a:endParaRPr lang="en-US" dirty="0" smtClean="0"/>
          </a:p>
          <a:p>
            <a:r>
              <a:rPr lang="en-US" dirty="0" smtClean="0"/>
              <a:t>When </a:t>
            </a:r>
            <a:r>
              <a:rPr lang="en-US" dirty="0"/>
              <a:t>used in reference </a:t>
            </a:r>
            <a:r>
              <a:rPr lang="en-US" dirty="0" smtClean="0"/>
              <a:t>to personal </a:t>
            </a:r>
            <a:r>
              <a:rPr lang="en-US" dirty="0"/>
              <a:t>computers, the term </a:t>
            </a:r>
            <a:r>
              <a:rPr lang="en-US" i="1" dirty="0"/>
              <a:t>bus</a:t>
            </a:r>
            <a:r>
              <a:rPr lang="en-US" dirty="0"/>
              <a:t> usually refers to </a:t>
            </a:r>
            <a:r>
              <a:rPr lang="en-US" i="1" dirty="0"/>
              <a:t>internal </a:t>
            </a:r>
            <a:r>
              <a:rPr lang="en-US" i="1" dirty="0" smtClean="0"/>
              <a:t>bus</a:t>
            </a:r>
            <a:r>
              <a:rPr lang="en-US" dirty="0" smtClean="0"/>
              <a:t>.</a:t>
            </a:r>
          </a:p>
          <a:p>
            <a:endParaRPr lang="en-US" dirty="0" smtClean="0"/>
          </a:p>
          <a:p>
            <a:r>
              <a:rPr lang="en-US" dirty="0" smtClean="0"/>
              <a:t>This </a:t>
            </a:r>
            <a:r>
              <a:rPr lang="en-US" dirty="0"/>
              <a:t>is a bus that connects all the internal computer components to the CPU and main memory</a:t>
            </a:r>
            <a:r>
              <a:rPr lang="en-US" dirty="0" smtClean="0"/>
              <a:t>.</a:t>
            </a:r>
          </a:p>
          <a:p>
            <a:endParaRPr lang="en-US" dirty="0" smtClean="0"/>
          </a:p>
          <a:p>
            <a:r>
              <a:rPr lang="en-US" dirty="0" smtClean="0"/>
              <a:t>As processors and memories got faster, the ability of a single bus to handle all the traffic was strained to the breaking point.</a:t>
            </a:r>
          </a:p>
          <a:p>
            <a:endParaRPr lang="en-US" dirty="0" smtClean="0"/>
          </a:p>
          <a:p>
            <a:r>
              <a:rPr lang="en-US" dirty="0" smtClean="0"/>
              <a:t> As a result, additional buses were added, both for faster I/O devices and for CPU-to-memory traffic.</a:t>
            </a:r>
          </a:p>
          <a:p>
            <a:endParaRPr lang="en-US" dirty="0"/>
          </a:p>
        </p:txBody>
      </p:sp>
    </p:spTree>
    <p:extLst>
      <p:ext uri="{BB962C8B-B14F-4D97-AF65-F5344CB8AC3E}">
        <p14:creationId xmlns:p14="http://schemas.microsoft.com/office/powerpoint/2010/main" val="32333474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slideplayer.com/22/6396457/slides/slide_41.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6400800"/>
          </a:xfrm>
        </p:spPr>
        <p:txBody>
          <a:bodyPr>
            <a:normAutofit fontScale="55000" lnSpcReduction="20000"/>
          </a:bodyPr>
          <a:lstStyle/>
          <a:p>
            <a:r>
              <a:rPr lang="en-US" dirty="0" smtClean="0"/>
              <a:t>This system has eight buses (cache, local, memory, PCI, SCSI, USB, </a:t>
            </a:r>
            <a:r>
              <a:rPr lang="en-US" dirty="0" err="1" smtClean="0"/>
              <a:t>IDE,and</a:t>
            </a:r>
            <a:r>
              <a:rPr lang="en-US" dirty="0" smtClean="0"/>
              <a:t> ISA), each with a different transfer rate and function.</a:t>
            </a:r>
          </a:p>
          <a:p>
            <a:endParaRPr lang="en-US" dirty="0" smtClean="0"/>
          </a:p>
          <a:p>
            <a:r>
              <a:rPr lang="en-US" dirty="0" smtClean="0"/>
              <a:t>The operating system must be aware of all of them for configuration and management.</a:t>
            </a:r>
          </a:p>
          <a:p>
            <a:endParaRPr lang="en-US" dirty="0" smtClean="0"/>
          </a:p>
          <a:p>
            <a:r>
              <a:rPr lang="en-US" dirty="0" smtClean="0"/>
              <a:t>The two main buses are the original IBM PC </a:t>
            </a:r>
            <a:r>
              <a:rPr lang="en-US" b="1" dirty="0" smtClean="0">
                <a:solidFill>
                  <a:srgbClr val="C00000"/>
                </a:solidFill>
              </a:rPr>
              <a:t>ISA (Industry Standard Architecture) bus</a:t>
            </a:r>
            <a:r>
              <a:rPr lang="en-US" b="1" dirty="0" smtClean="0"/>
              <a:t> and </a:t>
            </a:r>
            <a:r>
              <a:rPr lang="en-US" dirty="0" smtClean="0"/>
              <a:t>its successor, the </a:t>
            </a:r>
            <a:r>
              <a:rPr lang="en-US" b="1" dirty="0" smtClean="0">
                <a:solidFill>
                  <a:srgbClr val="C00000"/>
                </a:solidFill>
              </a:rPr>
              <a:t>PCI (Peripheral Component Interconnect) bus</a:t>
            </a:r>
            <a:r>
              <a:rPr lang="en-US" b="1" dirty="0" smtClean="0"/>
              <a:t>.</a:t>
            </a:r>
          </a:p>
          <a:p>
            <a:endParaRPr lang="en-US" b="1" dirty="0" smtClean="0"/>
          </a:p>
          <a:p>
            <a:r>
              <a:rPr lang="en-US" dirty="0" smtClean="0"/>
              <a:t>In addition, this system contains three specialized buses: IDE, USB, and SCSI.</a:t>
            </a:r>
          </a:p>
          <a:p>
            <a:endParaRPr lang="en-US" dirty="0" smtClean="0"/>
          </a:p>
          <a:p>
            <a:r>
              <a:rPr lang="en-US" dirty="0" smtClean="0"/>
              <a:t>The </a:t>
            </a:r>
            <a:r>
              <a:rPr lang="en-US" dirty="0" smtClean="0">
                <a:solidFill>
                  <a:srgbClr val="C00000"/>
                </a:solidFill>
              </a:rPr>
              <a:t>IDE</a:t>
            </a:r>
            <a:r>
              <a:rPr lang="en-US" dirty="0" smtClean="0"/>
              <a:t> bus is for attaching peripheral devices such as disks and CDROMs to the system. The IDE bus is an outgrowth of the disk controller interface.</a:t>
            </a:r>
          </a:p>
          <a:p>
            <a:endParaRPr lang="en-US" dirty="0" smtClean="0"/>
          </a:p>
          <a:p>
            <a:r>
              <a:rPr lang="en-US" dirty="0" smtClean="0"/>
              <a:t>The </a:t>
            </a:r>
            <a:r>
              <a:rPr lang="en-US" dirty="0" smtClean="0">
                <a:solidFill>
                  <a:srgbClr val="C00000"/>
                </a:solidFill>
              </a:rPr>
              <a:t>USB</a:t>
            </a:r>
            <a:r>
              <a:rPr lang="en-US" dirty="0" smtClean="0"/>
              <a:t> (Universal Serial Bus) was invented to attach all the slow I/O devices, such as the keyboard and mouse, to the computer.</a:t>
            </a:r>
          </a:p>
          <a:p>
            <a:endParaRPr lang="en-US" dirty="0" smtClean="0"/>
          </a:p>
          <a:p>
            <a:r>
              <a:rPr lang="en-US" dirty="0" smtClean="0"/>
              <a:t>All the USB devices share a single USB device driver, making it unnecessary to install a new driver for each new USB device.</a:t>
            </a:r>
          </a:p>
          <a:p>
            <a:endParaRPr lang="en-US" dirty="0" smtClean="0"/>
          </a:p>
          <a:p>
            <a:r>
              <a:rPr lang="en-US" dirty="0" smtClean="0"/>
              <a:t>Consequently, USB devices can be added to the computer without the need to reboot.</a:t>
            </a:r>
          </a:p>
          <a:p>
            <a:endParaRPr lang="en-US" dirty="0" smtClean="0"/>
          </a:p>
          <a:p>
            <a:r>
              <a:rPr lang="en-US" dirty="0" smtClean="0"/>
              <a:t>The </a:t>
            </a:r>
            <a:r>
              <a:rPr lang="en-US" dirty="0" smtClean="0">
                <a:solidFill>
                  <a:srgbClr val="C00000"/>
                </a:solidFill>
              </a:rPr>
              <a:t>SCSI</a:t>
            </a:r>
            <a:r>
              <a:rPr lang="en-US" dirty="0" smtClean="0"/>
              <a:t> (Small Computer System Interface) bus is a high-performance bus intended for fast disks, scanners, and other devices needing considerable bandwidth.</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_Yv7tVeRGkEU/TNjKO0-KLpI/AAAAAAAAAJM/AomwhzoPBHc/s1600/cpu-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2977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533400"/>
          </a:xfrm>
        </p:spPr>
        <p:txBody>
          <a:bodyPr>
            <a:normAutofit fontScale="90000"/>
          </a:bodyPr>
          <a:lstStyle/>
          <a:p>
            <a:r>
              <a:rPr lang="en-US" b="1" dirty="0" smtClean="0"/>
              <a:t>Booting the Computer</a:t>
            </a:r>
            <a:endParaRPr lang="en-US" dirty="0"/>
          </a:p>
        </p:txBody>
      </p:sp>
      <p:sp>
        <p:nvSpPr>
          <p:cNvPr id="3" name="Content Placeholder 2"/>
          <p:cNvSpPr>
            <a:spLocks noGrp="1"/>
          </p:cNvSpPr>
          <p:nvPr>
            <p:ph idx="1"/>
          </p:nvPr>
        </p:nvSpPr>
        <p:spPr>
          <a:xfrm>
            <a:off x="152400" y="762000"/>
            <a:ext cx="8839200" cy="6096000"/>
          </a:xfrm>
        </p:spPr>
        <p:txBody>
          <a:bodyPr>
            <a:normAutofit fontScale="55000" lnSpcReduction="20000"/>
          </a:bodyPr>
          <a:lstStyle/>
          <a:p>
            <a:r>
              <a:rPr lang="en-US" dirty="0" smtClean="0"/>
              <a:t>On the </a:t>
            </a:r>
            <a:r>
              <a:rPr lang="en-US" dirty="0" err="1" smtClean="0"/>
              <a:t>parentboard</a:t>
            </a:r>
            <a:r>
              <a:rPr lang="en-US" dirty="0" smtClean="0"/>
              <a:t> is a program called the system </a:t>
            </a:r>
            <a:r>
              <a:rPr lang="en-US" b="1" dirty="0" smtClean="0"/>
              <a:t>BIOS </a:t>
            </a:r>
            <a:r>
              <a:rPr lang="en-US" b="1" smtClean="0"/>
              <a:t>(Basic </a:t>
            </a:r>
            <a:r>
              <a:rPr lang="en-US" b="1" dirty="0" smtClean="0"/>
              <a:t>Input Output System).</a:t>
            </a:r>
          </a:p>
          <a:p>
            <a:endParaRPr lang="en-US" b="1" dirty="0" smtClean="0"/>
          </a:p>
          <a:p>
            <a:r>
              <a:rPr lang="en-US" dirty="0" smtClean="0"/>
              <a:t>The process of bringing up the operating system is called </a:t>
            </a:r>
            <a:r>
              <a:rPr lang="en-US" i="1" dirty="0" err="1" smtClean="0"/>
              <a:t>booting.</a:t>
            </a:r>
            <a:r>
              <a:rPr lang="en-US" dirty="0" err="1" smtClean="0"/>
              <a:t>Your</a:t>
            </a:r>
            <a:r>
              <a:rPr lang="en-US" dirty="0" smtClean="0"/>
              <a:t> computer knows how to boot because instructions for booting are built into one of its chips, the BIOS (or Basic </a:t>
            </a:r>
            <a:r>
              <a:rPr lang="en-US" dirty="0" err="1" smtClean="0"/>
              <a:t>Input/Output</a:t>
            </a:r>
            <a:r>
              <a:rPr lang="en-US" dirty="0" smtClean="0"/>
              <a:t> System) chip.</a:t>
            </a:r>
          </a:p>
          <a:p>
            <a:endParaRPr lang="en-US" b="1" dirty="0" smtClean="0"/>
          </a:p>
          <a:p>
            <a:r>
              <a:rPr lang="en-US" dirty="0" smtClean="0"/>
              <a:t>The BIOS chip tells it to look in a fixed place, usually on the lowest-numbered hard disk (the </a:t>
            </a:r>
            <a:r>
              <a:rPr lang="en-US" i="1" dirty="0" smtClean="0"/>
              <a:t>boot disk</a:t>
            </a:r>
            <a:r>
              <a:rPr lang="en-US" dirty="0" smtClean="0"/>
              <a:t>) for a special program called a </a:t>
            </a:r>
            <a:r>
              <a:rPr lang="en-US" i="1" dirty="0" smtClean="0"/>
              <a:t>boot loader</a:t>
            </a:r>
            <a:r>
              <a:rPr lang="en-US" dirty="0" smtClean="0"/>
              <a:t> .The boot loader is pulled into memory and started. The boot loader's job is to start the real operating system.</a:t>
            </a:r>
            <a:endParaRPr lang="en-US" b="1" dirty="0" smtClean="0"/>
          </a:p>
          <a:p>
            <a:endParaRPr lang="en-US" b="1" dirty="0" smtClean="0"/>
          </a:p>
          <a:p>
            <a:r>
              <a:rPr lang="en-US" b="1" dirty="0" smtClean="0"/>
              <a:t>The BIOS contains low-level I/O software, including </a:t>
            </a:r>
            <a:r>
              <a:rPr lang="en-US" dirty="0" smtClean="0"/>
              <a:t>procedures to read the keyboard, write to the screen, and do disk I/O, among other things.</a:t>
            </a:r>
          </a:p>
          <a:p>
            <a:endParaRPr lang="en-US" dirty="0" smtClean="0"/>
          </a:p>
          <a:p>
            <a:r>
              <a:rPr lang="en-US" dirty="0" smtClean="0"/>
              <a:t>When the computer is booted, the BIOS is started. It first checks to see how much RAM is installed and whether the keyboard and other basic devices are installed and responding correctly.(POST- Post On Self Test)</a:t>
            </a:r>
          </a:p>
          <a:p>
            <a:endParaRPr lang="en-US" dirty="0" smtClean="0"/>
          </a:p>
          <a:p>
            <a:r>
              <a:rPr lang="en-US" dirty="0" smtClean="0"/>
              <a:t>It starts out by scanning the ISA and PCI buses to detect all the devices attached to them.</a:t>
            </a:r>
          </a:p>
          <a:p>
            <a:endParaRPr lang="en-US" dirty="0" smtClean="0"/>
          </a:p>
          <a:p>
            <a:r>
              <a:rPr lang="en-US" dirty="0" smtClean="0"/>
              <a:t>If the devices present are different from when the system was last booted, the new devices are configured.</a:t>
            </a:r>
          </a:p>
          <a:p>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Booting the Computer</a:t>
            </a:r>
            <a:endParaRPr lang="en-US" dirty="0"/>
          </a:p>
        </p:txBody>
      </p:sp>
      <p:sp>
        <p:nvSpPr>
          <p:cNvPr id="3" name="Content Placeholder 2"/>
          <p:cNvSpPr>
            <a:spLocks noGrp="1"/>
          </p:cNvSpPr>
          <p:nvPr>
            <p:ph idx="1"/>
          </p:nvPr>
        </p:nvSpPr>
        <p:spPr>
          <a:xfrm>
            <a:off x="457200" y="1371600"/>
            <a:ext cx="8229600" cy="4525963"/>
          </a:xfrm>
        </p:spPr>
        <p:txBody>
          <a:bodyPr>
            <a:normAutofit fontScale="70000" lnSpcReduction="20000"/>
          </a:bodyPr>
          <a:lstStyle/>
          <a:p>
            <a:r>
              <a:rPr lang="en-US" dirty="0" smtClean="0"/>
              <a:t>The operating system then queries the BIOS to get the configuration information.</a:t>
            </a:r>
          </a:p>
          <a:p>
            <a:endParaRPr lang="en-US" dirty="0" smtClean="0"/>
          </a:p>
          <a:p>
            <a:r>
              <a:rPr lang="en-US" dirty="0" smtClean="0"/>
              <a:t>For each device, it checks to see if it has the device driver.</a:t>
            </a:r>
          </a:p>
          <a:p>
            <a:endParaRPr lang="en-US" dirty="0" smtClean="0"/>
          </a:p>
          <a:p>
            <a:r>
              <a:rPr lang="en-US" dirty="0" smtClean="0"/>
              <a:t>If not, it asks the user to insert a CD-ROM containing the driver (supplied by the device</a:t>
            </a:r>
            <a:r>
              <a:rPr lang="en-US" b="1" dirty="0" smtClean="0"/>
              <a:t>'s </a:t>
            </a:r>
            <a:r>
              <a:rPr lang="en-US" dirty="0" smtClean="0"/>
              <a:t>manufacturer).</a:t>
            </a:r>
          </a:p>
          <a:p>
            <a:endParaRPr lang="en-US" dirty="0" smtClean="0"/>
          </a:p>
          <a:p>
            <a:r>
              <a:rPr lang="en-US" dirty="0" smtClean="0"/>
              <a:t> Once it has all the device drivers, the operating system loads them into the kernel. </a:t>
            </a:r>
          </a:p>
          <a:p>
            <a:endParaRPr lang="en-US" dirty="0" smtClean="0"/>
          </a:p>
          <a:p>
            <a:r>
              <a:rPr lang="en-US" dirty="0" smtClean="0"/>
              <a:t>Then it initializes its tables, creates whatever background processes are needed, and starts up a login program or GUI.</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OPERATING SYSTEM CONCEPTS</a:t>
            </a:r>
            <a:endParaRPr lang="en-US" dirty="0"/>
          </a:p>
        </p:txBody>
      </p:sp>
      <p:sp>
        <p:nvSpPr>
          <p:cNvPr id="3" name="Content Placeholder 2"/>
          <p:cNvSpPr>
            <a:spLocks noGrp="1"/>
          </p:cNvSpPr>
          <p:nvPr>
            <p:ph idx="1"/>
          </p:nvPr>
        </p:nvSpPr>
        <p:spPr/>
        <p:txBody>
          <a:bodyPr/>
          <a:lstStyle/>
          <a:p>
            <a:r>
              <a:rPr lang="en-US" b="1" dirty="0" smtClean="0"/>
              <a:t>Processes</a:t>
            </a:r>
          </a:p>
          <a:p>
            <a:r>
              <a:rPr lang="en-US" b="1" dirty="0" smtClean="0"/>
              <a:t>Address Spaces</a:t>
            </a:r>
          </a:p>
          <a:p>
            <a:r>
              <a:rPr lang="en-US" b="1" dirty="0" smtClean="0"/>
              <a:t>Files</a:t>
            </a:r>
          </a:p>
          <a:p>
            <a:r>
              <a:rPr lang="en-US" b="1" dirty="0" err="1" smtClean="0"/>
              <a:t>Input/Output</a:t>
            </a:r>
            <a:endParaRPr lang="en-US" b="1" dirty="0" smtClean="0"/>
          </a:p>
          <a:p>
            <a:r>
              <a:rPr lang="en-US" b="1" dirty="0" smtClean="0"/>
              <a:t>Protection</a:t>
            </a:r>
          </a:p>
          <a:p>
            <a:r>
              <a:rPr lang="en-US" b="1" smtClean="0"/>
              <a:t>The Shell</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Processes</a:t>
            </a:r>
            <a:r>
              <a:rPr lang="en-US" dirty="0" smtClean="0"/>
              <a:t/>
            </a:r>
            <a:br>
              <a:rPr lang="en-US" dirty="0" smtClean="0"/>
            </a:br>
            <a:endParaRPr lang="en-US" dirty="0"/>
          </a:p>
        </p:txBody>
      </p:sp>
      <p:sp>
        <p:nvSpPr>
          <p:cNvPr id="3" name="Content Placeholder 2"/>
          <p:cNvSpPr>
            <a:spLocks noGrp="1"/>
          </p:cNvSpPr>
          <p:nvPr>
            <p:ph idx="1"/>
          </p:nvPr>
        </p:nvSpPr>
        <p:spPr>
          <a:xfrm>
            <a:off x="457200" y="838200"/>
            <a:ext cx="8229600" cy="5287963"/>
          </a:xfrm>
        </p:spPr>
        <p:txBody>
          <a:bodyPr>
            <a:normAutofit fontScale="70000" lnSpcReduction="20000"/>
          </a:bodyPr>
          <a:lstStyle/>
          <a:p>
            <a:r>
              <a:rPr lang="en-US" dirty="0" smtClean="0"/>
              <a:t>A key concept in all operating systems is the process. A process is basically a program in execution.</a:t>
            </a:r>
          </a:p>
          <a:p>
            <a:endParaRPr lang="en-US" dirty="0" smtClean="0"/>
          </a:p>
          <a:p>
            <a:r>
              <a:rPr lang="en-US" dirty="0" smtClean="0"/>
              <a:t>Associated with each process is its </a:t>
            </a:r>
            <a:r>
              <a:rPr lang="en-US" b="1" dirty="0" smtClean="0"/>
              <a:t>address space, a list </a:t>
            </a:r>
            <a:r>
              <a:rPr lang="en-US" dirty="0" smtClean="0"/>
              <a:t>of memory locations from 0 to some maximum, which the process can read and write.</a:t>
            </a:r>
          </a:p>
          <a:p>
            <a:endParaRPr lang="en-US" dirty="0" smtClean="0"/>
          </a:p>
          <a:p>
            <a:r>
              <a:rPr lang="en-US" dirty="0" smtClean="0"/>
              <a:t>The address space contains a executable program &amp; the program's data.</a:t>
            </a:r>
          </a:p>
          <a:p>
            <a:endParaRPr lang="en-US" dirty="0" smtClean="0"/>
          </a:p>
          <a:p>
            <a:r>
              <a:rPr lang="en-US" dirty="0" smtClean="0"/>
              <a:t>Also associated with each process is a set of resources, commonly including registers (including the program counter and stack pointer), a list of open files, lists of related processes, and all the other information needed to run the program.</a:t>
            </a:r>
          </a:p>
          <a:p>
            <a:endParaRPr lang="en-US" dirty="0" smtClean="0"/>
          </a:p>
          <a:p>
            <a:r>
              <a:rPr lang="en-US" dirty="0" smtClean="0"/>
              <a:t>A process is fundamentally a container that holds all the information needed to run a program.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lide(fromBottom)">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740" name="Shape 196740"/>
        <p:cNvGrpSpPr/>
        <p:nvPr/>
      </p:nvGrpSpPr>
      <p:grpSpPr>
        <a:xfrm>
          <a:off x="0" y="0"/>
          <a:ext cx="0" cy="0"/>
          <a:chOff x="0" y="0"/>
          <a:chExt cx="0" cy="0"/>
        </a:xfrm>
      </p:grpSpPr>
      <p:sp>
        <p:nvSpPr>
          <p:cNvPr id="196741" name="Google Shape;196741;p7"/>
          <p:cNvSpPr txBox="1"/>
          <p:nvPr>
            <p:ph type="title"/>
          </p:nvPr>
        </p:nvSpPr>
        <p:spPr>
          <a:xfrm>
            <a:off x="457200" y="274638"/>
            <a:ext cx="8229600" cy="4875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b="1" lang="en-US" sz="3959"/>
              <a:t>Processes</a:t>
            </a:r>
            <a:endParaRPr sz="3959"/>
          </a:p>
        </p:txBody>
      </p:sp>
      <p:sp>
        <p:nvSpPr>
          <p:cNvPr id="196742" name="Google Shape;196742;p7"/>
          <p:cNvSpPr txBox="1"/>
          <p:nvPr>
            <p:ph idx="1" type="body"/>
          </p:nvPr>
        </p:nvSpPr>
        <p:spPr>
          <a:xfrm>
            <a:off x="692725" y="1551750"/>
            <a:ext cx="7536900" cy="3980700"/>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240"/>
              <a:buChar char="•"/>
            </a:pPr>
            <a:r>
              <a:rPr lang="en-US" sz="2240"/>
              <a:t>The user may have installed a video editing program and instructed it to convert a one-hour video to a certain format(something that can take hours) and then gone off to surf the Web.</a:t>
            </a:r>
            <a:endParaRPr/>
          </a:p>
          <a:p>
            <a:pPr indent="-200660" lvl="0" marL="342900" rtl="0" algn="l">
              <a:lnSpc>
                <a:spcPct val="80000"/>
              </a:lnSpc>
              <a:spcBef>
                <a:spcPts val="448"/>
              </a:spcBef>
              <a:spcAft>
                <a:spcPts val="0"/>
              </a:spcAft>
              <a:buClr>
                <a:schemeClr val="dk1"/>
              </a:buClr>
              <a:buSzPts val="2240"/>
              <a:buNone/>
            </a:pPr>
            <a:r>
              <a:t/>
            </a:r>
            <a:endParaRPr sz="2240"/>
          </a:p>
          <a:p>
            <a:pPr indent="-342900" lvl="0" marL="342900" rtl="0" algn="l">
              <a:lnSpc>
                <a:spcPct val="80000"/>
              </a:lnSpc>
              <a:spcBef>
                <a:spcPts val="448"/>
              </a:spcBef>
              <a:spcAft>
                <a:spcPts val="0"/>
              </a:spcAft>
              <a:buClr>
                <a:schemeClr val="dk1"/>
              </a:buClr>
              <a:buSzPts val="2240"/>
              <a:buChar char="•"/>
            </a:pPr>
            <a:r>
              <a:rPr lang="en-US" sz="2240"/>
              <a:t>Meanwhile, a background process that wakes up periodically to check for incoming e-mail may have started running.</a:t>
            </a:r>
            <a:endParaRPr/>
          </a:p>
          <a:p>
            <a:pPr indent="-200660" lvl="0" marL="342900" rtl="0" algn="l">
              <a:lnSpc>
                <a:spcPct val="80000"/>
              </a:lnSpc>
              <a:spcBef>
                <a:spcPts val="448"/>
              </a:spcBef>
              <a:spcAft>
                <a:spcPts val="0"/>
              </a:spcAft>
              <a:buClr>
                <a:schemeClr val="dk1"/>
              </a:buClr>
              <a:buSzPts val="2240"/>
              <a:buNone/>
            </a:pPr>
            <a:r>
              <a:t/>
            </a:r>
            <a:endParaRPr sz="2240"/>
          </a:p>
          <a:p>
            <a:pPr indent="-342900" lvl="0" marL="342900" rtl="0" algn="l">
              <a:lnSpc>
                <a:spcPct val="80000"/>
              </a:lnSpc>
              <a:spcBef>
                <a:spcPts val="448"/>
              </a:spcBef>
              <a:spcAft>
                <a:spcPts val="0"/>
              </a:spcAft>
              <a:buClr>
                <a:schemeClr val="dk1"/>
              </a:buClr>
              <a:buSzPts val="2240"/>
              <a:buChar char="•"/>
            </a:pPr>
            <a:r>
              <a:rPr lang="en-US" sz="2240"/>
              <a:t>Thus we have (at least) three active processes: the video editor, the Web browser, and the e-mail receiver.</a:t>
            </a:r>
            <a:endParaRPr/>
          </a:p>
          <a:p>
            <a:pPr indent="-200660" lvl="0" marL="342900" rtl="0" algn="l">
              <a:lnSpc>
                <a:spcPct val="80000"/>
              </a:lnSpc>
              <a:spcBef>
                <a:spcPts val="448"/>
              </a:spcBef>
              <a:spcAft>
                <a:spcPts val="0"/>
              </a:spcAft>
              <a:buClr>
                <a:schemeClr val="dk1"/>
              </a:buClr>
              <a:buSzPts val="2240"/>
              <a:buNone/>
            </a:pPr>
            <a:r>
              <a:t/>
            </a:r>
            <a:endParaRPr sz="2240"/>
          </a:p>
          <a:p>
            <a:pPr indent="0" lvl="0" marL="342900" rtl="0" algn="l">
              <a:lnSpc>
                <a:spcPct val="80000"/>
              </a:lnSpc>
              <a:spcBef>
                <a:spcPts val="448"/>
              </a:spcBef>
              <a:spcAft>
                <a:spcPts val="0"/>
              </a:spcAft>
              <a:buNone/>
            </a:pPr>
            <a:r>
              <a:t/>
            </a:r>
            <a:endParaRPr sz="224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2">
                                            <p:txEl>
                                              <p:pRg end="0" st="0"/>
                                            </p:txEl>
                                          </p:spTgt>
                                        </p:tgtEl>
                                        <p:attrNameLst>
                                          <p:attrName>style.visibility</p:attrName>
                                        </p:attrNameLst>
                                      </p:cBhvr>
                                      <p:to>
                                        <p:strVal val="visible"/>
                                      </p:to>
                                    </p:set>
                                    <p:animEffect filter="fade" transition="in">
                                      <p:cBhvr>
                                        <p:cTn dur="500"/>
                                        <p:tgtEl>
                                          <p:spTgt spid="1967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2">
                                            <p:txEl>
                                              <p:pRg end="1" st="1"/>
                                            </p:txEl>
                                          </p:spTgt>
                                        </p:tgtEl>
                                        <p:attrNameLst>
                                          <p:attrName>style.visibility</p:attrName>
                                        </p:attrNameLst>
                                      </p:cBhvr>
                                      <p:to>
                                        <p:strVal val="visible"/>
                                      </p:to>
                                    </p:set>
                                    <p:animEffect filter="fade" transition="in">
                                      <p:cBhvr>
                                        <p:cTn dur="500"/>
                                        <p:tgtEl>
                                          <p:spTgt spid="1967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2">
                                            <p:txEl>
                                              <p:pRg end="2" st="2"/>
                                            </p:txEl>
                                          </p:spTgt>
                                        </p:tgtEl>
                                        <p:attrNameLst>
                                          <p:attrName>style.visibility</p:attrName>
                                        </p:attrNameLst>
                                      </p:cBhvr>
                                      <p:to>
                                        <p:strVal val="visible"/>
                                      </p:to>
                                    </p:set>
                                    <p:animEffect filter="fade" transition="in">
                                      <p:cBhvr>
                                        <p:cTn dur="500"/>
                                        <p:tgtEl>
                                          <p:spTgt spid="1967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2">
                                            <p:txEl>
                                              <p:pRg end="3" st="3"/>
                                            </p:txEl>
                                          </p:spTgt>
                                        </p:tgtEl>
                                        <p:attrNameLst>
                                          <p:attrName>style.visibility</p:attrName>
                                        </p:attrNameLst>
                                      </p:cBhvr>
                                      <p:to>
                                        <p:strVal val="visible"/>
                                      </p:to>
                                    </p:set>
                                    <p:animEffect filter="fade" transition="in">
                                      <p:cBhvr>
                                        <p:cTn dur="500"/>
                                        <p:tgtEl>
                                          <p:spTgt spid="19674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2">
                                            <p:txEl>
                                              <p:pRg end="4" st="4"/>
                                            </p:txEl>
                                          </p:spTgt>
                                        </p:tgtEl>
                                        <p:attrNameLst>
                                          <p:attrName>style.visibility</p:attrName>
                                        </p:attrNameLst>
                                      </p:cBhvr>
                                      <p:to>
                                        <p:strVal val="visible"/>
                                      </p:to>
                                    </p:set>
                                    <p:animEffect filter="fade" transition="in">
                                      <p:cBhvr>
                                        <p:cTn dur="500"/>
                                        <p:tgtEl>
                                          <p:spTgt spid="19674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2">
                                            <p:txEl>
                                              <p:pRg end="5" st="5"/>
                                            </p:txEl>
                                          </p:spTgt>
                                        </p:tgtEl>
                                        <p:attrNameLst>
                                          <p:attrName>style.visibility</p:attrName>
                                        </p:attrNameLst>
                                      </p:cBhvr>
                                      <p:to>
                                        <p:strVal val="visible"/>
                                      </p:to>
                                    </p:set>
                                    <p:animEffect filter="fade" transition="in">
                                      <p:cBhvr>
                                        <p:cTn dur="500"/>
                                        <p:tgtEl>
                                          <p:spTgt spid="19674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2">
                                            <p:txEl>
                                              <p:pRg end="6" st="6"/>
                                            </p:txEl>
                                          </p:spTgt>
                                        </p:tgtEl>
                                        <p:attrNameLst>
                                          <p:attrName>style.visibility</p:attrName>
                                        </p:attrNameLst>
                                      </p:cBhvr>
                                      <p:to>
                                        <p:strVal val="visible"/>
                                      </p:to>
                                    </p:set>
                                    <p:animEffect filter="fade" transition="in">
                                      <p:cBhvr>
                                        <p:cTn dur="500"/>
                                        <p:tgtEl>
                                          <p:spTgt spid="19674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744" name="Shape 196744"/>
        <p:cNvGrpSpPr/>
        <p:nvPr/>
      </p:nvGrpSpPr>
      <p:grpSpPr>
        <a:xfrm>
          <a:off x="0" y="0"/>
          <a:ext cx="0" cy="0"/>
          <a:chOff x="0" y="0"/>
          <a:chExt cx="0" cy="0"/>
        </a:xfrm>
      </p:grpSpPr>
      <p:sp>
        <p:nvSpPr>
          <p:cNvPr id="196745" name="Google Shape;196745;p1"/>
          <p:cNvSpPr txBox="1"/>
          <p:nvPr>
            <p:ph type="title"/>
          </p:nvPr>
        </p:nvSpPr>
        <p:spPr>
          <a:xfrm>
            <a:off x="457200" y="274638"/>
            <a:ext cx="8229600" cy="6399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b="1" lang="en-US" sz="3959"/>
              <a:t>Processes</a:t>
            </a:r>
            <a:endParaRPr sz="3959"/>
          </a:p>
        </p:txBody>
      </p:sp>
      <p:sp>
        <p:nvSpPr>
          <p:cNvPr id="196746" name="Google Shape;196746;p1"/>
          <p:cNvSpPr txBox="1"/>
          <p:nvPr>
            <p:ph idx="1" type="body"/>
          </p:nvPr>
        </p:nvSpPr>
        <p:spPr>
          <a:xfrm>
            <a:off x="304800" y="838200"/>
            <a:ext cx="8382000" cy="3142800"/>
          </a:xfrm>
          <a:prstGeom prst="rect">
            <a:avLst/>
          </a:prstGeom>
          <a:noFill/>
          <a:ln>
            <a:noFill/>
          </a:ln>
        </p:spPr>
        <p:txBody>
          <a:bodyPr anchorCtr="0" anchor="t" bIns="45700" lIns="91425" spcFirstLastPara="1" rIns="91425" wrap="square" tIns="45700">
            <a:normAutofit/>
          </a:bodyPr>
          <a:lstStyle/>
          <a:p>
            <a:pPr indent="0" lvl="0" marL="342900" rtl="0" algn="l">
              <a:lnSpc>
                <a:spcPct val="80000"/>
              </a:lnSpc>
              <a:spcBef>
                <a:spcPts val="0"/>
              </a:spcBef>
              <a:spcAft>
                <a:spcPts val="0"/>
              </a:spcAft>
              <a:buNone/>
            </a:pPr>
            <a:r>
              <a:t/>
            </a:r>
            <a:endParaRPr/>
          </a:p>
          <a:p>
            <a:pPr indent="-231140" lvl="0" marL="342900" rtl="0" algn="l">
              <a:lnSpc>
                <a:spcPct val="80000"/>
              </a:lnSpc>
              <a:spcBef>
                <a:spcPts val="352"/>
              </a:spcBef>
              <a:spcAft>
                <a:spcPts val="0"/>
              </a:spcAft>
              <a:buClr>
                <a:schemeClr val="dk1"/>
              </a:buClr>
              <a:buSzPts val="1760"/>
              <a:buNone/>
            </a:pPr>
            <a:r>
              <a:t/>
            </a:r>
            <a:endParaRPr sz="1760"/>
          </a:p>
          <a:p>
            <a:pPr indent="-342900" lvl="0" marL="342900" rtl="0" algn="l">
              <a:lnSpc>
                <a:spcPct val="80000"/>
              </a:lnSpc>
              <a:spcBef>
                <a:spcPts val="352"/>
              </a:spcBef>
              <a:spcAft>
                <a:spcPts val="0"/>
              </a:spcAft>
              <a:buClr>
                <a:schemeClr val="dk1"/>
              </a:buClr>
              <a:buSzPts val="1760"/>
              <a:buChar char="•"/>
            </a:pPr>
            <a:r>
              <a:rPr lang="en-US" sz="1760"/>
              <a:t>If a process can create one or more other processes (referred to as </a:t>
            </a:r>
            <a:r>
              <a:rPr b="1" lang="en-US" sz="1760"/>
              <a:t>child processes) and these processes in turn can create child processes, we quickly </a:t>
            </a:r>
            <a:r>
              <a:rPr lang="en-US" sz="1760"/>
              <a:t>arrive at the process tree structure of </a:t>
            </a:r>
            <a:endParaRPr/>
          </a:p>
          <a:p>
            <a:pPr indent="-231140" lvl="0" marL="342900" rtl="0" algn="l">
              <a:lnSpc>
                <a:spcPct val="80000"/>
              </a:lnSpc>
              <a:spcBef>
                <a:spcPts val="352"/>
              </a:spcBef>
              <a:spcAft>
                <a:spcPts val="0"/>
              </a:spcAft>
              <a:buClr>
                <a:schemeClr val="dk1"/>
              </a:buClr>
              <a:buSzPts val="1760"/>
              <a:buNone/>
            </a:pPr>
            <a:r>
              <a:t/>
            </a:r>
            <a:endParaRPr sz="1760"/>
          </a:p>
          <a:p>
            <a:pPr indent="-342900" lvl="0" marL="342900" rtl="0" algn="l">
              <a:lnSpc>
                <a:spcPct val="80000"/>
              </a:lnSpc>
              <a:spcBef>
                <a:spcPts val="352"/>
              </a:spcBef>
              <a:spcAft>
                <a:spcPts val="0"/>
              </a:spcAft>
              <a:buClr>
                <a:schemeClr val="dk1"/>
              </a:buClr>
              <a:buSzPts val="1760"/>
              <a:buChar char="•"/>
            </a:pPr>
            <a:r>
              <a:rPr lang="en-US" sz="1760"/>
              <a:t>Related processes that are cooperating to get some job done often need to communicate with one another and synchronize their activities. This communication is called </a:t>
            </a:r>
            <a:r>
              <a:rPr b="1" lang="en-US" sz="1760"/>
              <a:t>interprocess communication</a:t>
            </a:r>
            <a:endParaRPr sz="1760"/>
          </a:p>
          <a:p>
            <a:pPr indent="-231140" lvl="0" marL="342900" rtl="0" algn="l">
              <a:lnSpc>
                <a:spcPct val="80000"/>
              </a:lnSpc>
              <a:spcBef>
                <a:spcPts val="352"/>
              </a:spcBef>
              <a:spcAft>
                <a:spcPts val="0"/>
              </a:spcAft>
              <a:buClr>
                <a:schemeClr val="dk1"/>
              </a:buClr>
              <a:buSzPts val="1760"/>
              <a:buNone/>
            </a:pPr>
            <a:r>
              <a:t/>
            </a:r>
            <a:endParaRPr sz="176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6">
                                            <p:txEl>
                                              <p:pRg end="0" st="0"/>
                                            </p:txEl>
                                          </p:spTgt>
                                        </p:tgtEl>
                                        <p:attrNameLst>
                                          <p:attrName>style.visibility</p:attrName>
                                        </p:attrNameLst>
                                      </p:cBhvr>
                                      <p:to>
                                        <p:strVal val="visible"/>
                                      </p:to>
                                    </p:set>
                                    <p:animEffect filter="fade" transition="in">
                                      <p:cBhvr>
                                        <p:cTn dur="500"/>
                                        <p:tgtEl>
                                          <p:spTgt spid="1967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6">
                                            <p:txEl>
                                              <p:pRg end="1" st="1"/>
                                            </p:txEl>
                                          </p:spTgt>
                                        </p:tgtEl>
                                        <p:attrNameLst>
                                          <p:attrName>style.visibility</p:attrName>
                                        </p:attrNameLst>
                                      </p:cBhvr>
                                      <p:to>
                                        <p:strVal val="visible"/>
                                      </p:to>
                                    </p:set>
                                    <p:animEffect filter="fade" transition="in">
                                      <p:cBhvr>
                                        <p:cTn dur="500"/>
                                        <p:tgtEl>
                                          <p:spTgt spid="1967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6">
                                            <p:txEl>
                                              <p:pRg end="2" st="2"/>
                                            </p:txEl>
                                          </p:spTgt>
                                        </p:tgtEl>
                                        <p:attrNameLst>
                                          <p:attrName>style.visibility</p:attrName>
                                        </p:attrNameLst>
                                      </p:cBhvr>
                                      <p:to>
                                        <p:strVal val="visible"/>
                                      </p:to>
                                    </p:set>
                                    <p:animEffect filter="fade" transition="in">
                                      <p:cBhvr>
                                        <p:cTn dur="500"/>
                                        <p:tgtEl>
                                          <p:spTgt spid="1967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6">
                                            <p:txEl>
                                              <p:pRg end="3" st="3"/>
                                            </p:txEl>
                                          </p:spTgt>
                                        </p:tgtEl>
                                        <p:attrNameLst>
                                          <p:attrName>style.visibility</p:attrName>
                                        </p:attrNameLst>
                                      </p:cBhvr>
                                      <p:to>
                                        <p:strVal val="visible"/>
                                      </p:to>
                                    </p:set>
                                    <p:animEffect filter="fade" transition="in">
                                      <p:cBhvr>
                                        <p:cTn dur="500"/>
                                        <p:tgtEl>
                                          <p:spTgt spid="19674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6">
                                            <p:txEl>
                                              <p:pRg end="4" st="4"/>
                                            </p:txEl>
                                          </p:spTgt>
                                        </p:tgtEl>
                                        <p:attrNameLst>
                                          <p:attrName>style.visibility</p:attrName>
                                        </p:attrNameLst>
                                      </p:cBhvr>
                                      <p:to>
                                        <p:strVal val="visible"/>
                                      </p:to>
                                    </p:set>
                                    <p:animEffect filter="fade" transition="in">
                                      <p:cBhvr>
                                        <p:cTn dur="500"/>
                                        <p:tgtEl>
                                          <p:spTgt spid="19674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6">
                                            <p:txEl>
                                              <p:pRg end="5" st="5"/>
                                            </p:txEl>
                                          </p:spTgt>
                                        </p:tgtEl>
                                        <p:attrNameLst>
                                          <p:attrName>style.visibility</p:attrName>
                                        </p:attrNameLst>
                                      </p:cBhvr>
                                      <p:to>
                                        <p:strVal val="visible"/>
                                      </p:to>
                                    </p:set>
                                    <p:animEffect filter="fade" transition="in">
                                      <p:cBhvr>
                                        <p:cTn dur="500"/>
                                        <p:tgtEl>
                                          <p:spTgt spid="19674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Grp="1" noChangeAspect="1" noChangeArrowheads="1"/>
          </p:cNvPicPr>
          <p:nvPr>
            <p:ph idx="1"/>
          </p:nvPr>
        </p:nvPicPr>
        <p:blipFill>
          <a:blip r:embed="rId2"/>
          <a:srcRect/>
          <a:stretch>
            <a:fillRect/>
          </a:stretch>
        </p:blipFill>
        <p:spPr bwMode="auto">
          <a:xfrm>
            <a:off x="1828800" y="838200"/>
            <a:ext cx="5334000" cy="3885544"/>
          </a:xfrm>
          <a:prstGeom prst="rect">
            <a:avLst/>
          </a:prstGeom>
          <a:noFill/>
          <a:ln w="9525">
            <a:noFill/>
            <a:miter lim="800000"/>
            <a:headEnd/>
            <a:tailEnd/>
          </a:ln>
          <a:effectLst/>
        </p:spPr>
      </p:pic>
      <p:sp>
        <p:nvSpPr>
          <p:cNvPr id="5" name="Rectangle 4"/>
          <p:cNvSpPr/>
          <p:nvPr/>
        </p:nvSpPr>
        <p:spPr>
          <a:xfrm>
            <a:off x="1143000" y="5181600"/>
            <a:ext cx="7010400" cy="923330"/>
          </a:xfrm>
          <a:prstGeom prst="rect">
            <a:avLst/>
          </a:prstGeom>
        </p:spPr>
        <p:txBody>
          <a:bodyPr wrap="square">
            <a:spAutoFit/>
          </a:bodyPr>
          <a:lstStyle/>
          <a:p>
            <a:pPr algn="ctr"/>
            <a:r>
              <a:rPr lang="en-US" b="1" dirty="0" smtClean="0"/>
              <a:t>A process tree.</a:t>
            </a:r>
          </a:p>
          <a:p>
            <a:pPr algn="ctr"/>
            <a:r>
              <a:rPr lang="en-US" b="1" dirty="0" smtClean="0"/>
              <a:t>Process </a:t>
            </a:r>
            <a:r>
              <a:rPr lang="en-US" b="1" i="1" dirty="0" smtClean="0"/>
              <a:t>A created two child processes, B and C.</a:t>
            </a:r>
          </a:p>
          <a:p>
            <a:pPr algn="ctr"/>
            <a:r>
              <a:rPr lang="en-US" b="1" dirty="0" smtClean="0"/>
              <a:t>Process </a:t>
            </a:r>
            <a:r>
              <a:rPr lang="en-US" b="1" i="1" dirty="0" smtClean="0"/>
              <a:t>B created three child processes, D, E, and F.</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747" name="Shape 196747"/>
        <p:cNvGrpSpPr/>
        <p:nvPr/>
      </p:nvGrpSpPr>
      <p:grpSpPr>
        <a:xfrm>
          <a:off x="0" y="0"/>
          <a:ext cx="0" cy="0"/>
          <a:chOff x="0" y="0"/>
          <a:chExt cx="0" cy="0"/>
        </a:xfrm>
      </p:grpSpPr>
      <p:sp>
        <p:nvSpPr>
          <p:cNvPr id="196748" name="Google Shape;196748;p2"/>
          <p:cNvSpPr txBox="1"/>
          <p:nvPr>
            <p:ph type="title"/>
          </p:nvPr>
        </p:nvSpPr>
        <p:spPr>
          <a:xfrm>
            <a:off x="457200" y="274638"/>
            <a:ext cx="8229600" cy="4875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b="1" lang="en-US" sz="3959"/>
              <a:t>Processes</a:t>
            </a:r>
            <a:endParaRPr sz="3959"/>
          </a:p>
        </p:txBody>
      </p:sp>
      <p:sp>
        <p:nvSpPr>
          <p:cNvPr id="196749" name="Google Shape;196749;p2"/>
          <p:cNvSpPr txBox="1"/>
          <p:nvPr>
            <p:ph idx="1" type="body"/>
          </p:nvPr>
        </p:nvSpPr>
        <p:spPr>
          <a:xfrm>
            <a:off x="114300" y="1574800"/>
            <a:ext cx="8915400" cy="2900100"/>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000"/>
              <a:buChar char="•"/>
            </a:pPr>
            <a:r>
              <a:rPr lang="en-US" sz="2000"/>
              <a:t>A process that is communicating with another process on a different computer does so by sending messages to the remote process over a computer network.</a:t>
            </a:r>
            <a:endParaRPr/>
          </a:p>
          <a:p>
            <a:pPr indent="-215900" lvl="0" marL="342900" rtl="0" algn="l">
              <a:lnSpc>
                <a:spcPct val="80000"/>
              </a:lnSpc>
              <a:spcBef>
                <a:spcPts val="400"/>
              </a:spcBef>
              <a:spcAft>
                <a:spcPts val="0"/>
              </a:spcAft>
              <a:buClr>
                <a:schemeClr val="dk1"/>
              </a:buClr>
              <a:buSzPts val="2000"/>
              <a:buNone/>
            </a:pPr>
            <a:r>
              <a:t/>
            </a:r>
            <a:endParaRPr sz="2000"/>
          </a:p>
          <a:p>
            <a:pPr indent="-342900" lvl="0" marL="342900" rtl="0" algn="l">
              <a:lnSpc>
                <a:spcPct val="80000"/>
              </a:lnSpc>
              <a:spcBef>
                <a:spcPts val="400"/>
              </a:spcBef>
              <a:spcAft>
                <a:spcPts val="0"/>
              </a:spcAft>
              <a:buClr>
                <a:schemeClr val="dk1"/>
              </a:buClr>
              <a:buSzPts val="2000"/>
              <a:buChar char="•"/>
            </a:pPr>
            <a:r>
              <a:rPr lang="en-US" sz="2000"/>
              <a:t>To guard against the possibility that a message or its reply is lost, the sender may request that its own operating system notify it after a specified number of seconds, so that it can retransmit the message if no acknowledgement has been received yet.</a:t>
            </a:r>
            <a:endParaRPr/>
          </a:p>
          <a:p>
            <a:pPr indent="-215900" lvl="0" marL="342900" rtl="0" algn="l">
              <a:lnSpc>
                <a:spcPct val="80000"/>
              </a:lnSpc>
              <a:spcBef>
                <a:spcPts val="400"/>
              </a:spcBef>
              <a:spcAft>
                <a:spcPts val="0"/>
              </a:spcAft>
              <a:buClr>
                <a:schemeClr val="dk1"/>
              </a:buClr>
              <a:buSzPts val="2000"/>
              <a:buNone/>
            </a:pPr>
            <a:r>
              <a:t/>
            </a:r>
            <a:endParaRPr sz="2000"/>
          </a:p>
          <a:p>
            <a:pPr indent="-342900" lvl="0" marL="342900" rtl="0" algn="l">
              <a:lnSpc>
                <a:spcPct val="80000"/>
              </a:lnSpc>
              <a:spcBef>
                <a:spcPts val="400"/>
              </a:spcBef>
              <a:spcAft>
                <a:spcPts val="0"/>
              </a:spcAft>
              <a:buClr>
                <a:schemeClr val="dk1"/>
              </a:buClr>
              <a:buSzPts val="2000"/>
              <a:buChar char="•"/>
            </a:pPr>
            <a:r>
              <a:rPr lang="en-US" sz="2000"/>
              <a:t>After setting this timer, the program may continue doing other work.</a:t>
            </a:r>
            <a:endParaRPr/>
          </a:p>
          <a:p>
            <a:pPr indent="0" lvl="0" marL="342900" rtl="0" algn="l">
              <a:lnSpc>
                <a:spcPct val="80000"/>
              </a:lnSpc>
              <a:spcBef>
                <a:spcPts val="400"/>
              </a:spcBef>
              <a:spcAft>
                <a:spcPts val="0"/>
              </a:spcAft>
              <a:buNone/>
            </a:pPr>
            <a:r>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9">
                                            <p:txEl>
                                              <p:pRg end="0" st="0"/>
                                            </p:txEl>
                                          </p:spTgt>
                                        </p:tgtEl>
                                        <p:attrNameLst>
                                          <p:attrName>style.visibility</p:attrName>
                                        </p:attrNameLst>
                                      </p:cBhvr>
                                      <p:to>
                                        <p:strVal val="visible"/>
                                      </p:to>
                                    </p:set>
                                    <p:animEffect filter="fade" transition="in">
                                      <p:cBhvr>
                                        <p:cTn dur="500"/>
                                        <p:tgtEl>
                                          <p:spTgt spid="1967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9">
                                            <p:txEl>
                                              <p:pRg end="1" st="1"/>
                                            </p:txEl>
                                          </p:spTgt>
                                        </p:tgtEl>
                                        <p:attrNameLst>
                                          <p:attrName>style.visibility</p:attrName>
                                        </p:attrNameLst>
                                      </p:cBhvr>
                                      <p:to>
                                        <p:strVal val="visible"/>
                                      </p:to>
                                    </p:set>
                                    <p:animEffect filter="fade" transition="in">
                                      <p:cBhvr>
                                        <p:cTn dur="500"/>
                                        <p:tgtEl>
                                          <p:spTgt spid="1967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9">
                                            <p:txEl>
                                              <p:pRg end="2" st="2"/>
                                            </p:txEl>
                                          </p:spTgt>
                                        </p:tgtEl>
                                        <p:attrNameLst>
                                          <p:attrName>style.visibility</p:attrName>
                                        </p:attrNameLst>
                                      </p:cBhvr>
                                      <p:to>
                                        <p:strVal val="visible"/>
                                      </p:to>
                                    </p:set>
                                    <p:animEffect filter="fade" transition="in">
                                      <p:cBhvr>
                                        <p:cTn dur="500"/>
                                        <p:tgtEl>
                                          <p:spTgt spid="1967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9">
                                            <p:txEl>
                                              <p:pRg end="3" st="3"/>
                                            </p:txEl>
                                          </p:spTgt>
                                        </p:tgtEl>
                                        <p:attrNameLst>
                                          <p:attrName>style.visibility</p:attrName>
                                        </p:attrNameLst>
                                      </p:cBhvr>
                                      <p:to>
                                        <p:strVal val="visible"/>
                                      </p:to>
                                    </p:set>
                                    <p:animEffect filter="fade" transition="in">
                                      <p:cBhvr>
                                        <p:cTn dur="500"/>
                                        <p:tgtEl>
                                          <p:spTgt spid="1967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9">
                                            <p:txEl>
                                              <p:pRg end="4" st="4"/>
                                            </p:txEl>
                                          </p:spTgt>
                                        </p:tgtEl>
                                        <p:attrNameLst>
                                          <p:attrName>style.visibility</p:attrName>
                                        </p:attrNameLst>
                                      </p:cBhvr>
                                      <p:to>
                                        <p:strVal val="visible"/>
                                      </p:to>
                                    </p:set>
                                    <p:animEffect filter="fade" transition="in">
                                      <p:cBhvr>
                                        <p:cTn dur="500"/>
                                        <p:tgtEl>
                                          <p:spTgt spid="19674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749">
                                            <p:txEl>
                                              <p:pRg end="5" st="5"/>
                                            </p:txEl>
                                          </p:spTgt>
                                        </p:tgtEl>
                                        <p:attrNameLst>
                                          <p:attrName>style.visibility</p:attrName>
                                        </p:attrNameLst>
                                      </p:cBhvr>
                                      <p:to>
                                        <p:strVal val="visible"/>
                                      </p:to>
                                    </p:set>
                                    <p:animEffect filter="fade" transition="in">
                                      <p:cBhvr>
                                        <p:cTn dur="500"/>
                                        <p:tgtEl>
                                          <p:spTgt spid="19674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Autofit/>
          </a:bodyPr>
          <a:lstStyle/>
          <a:p>
            <a:r>
              <a:rPr lang="en-US" sz="3600" dirty="0"/>
              <a:t>Address </a:t>
            </a:r>
            <a:r>
              <a:rPr lang="en-US" sz="3600" dirty="0" smtClean="0"/>
              <a:t>Spaces(memory management) </a:t>
            </a:r>
            <a:endParaRPr lang="en-US" sz="3600" dirty="0"/>
          </a:p>
        </p:txBody>
      </p:sp>
      <p:sp>
        <p:nvSpPr>
          <p:cNvPr id="3" name="Content Placeholder 2"/>
          <p:cNvSpPr>
            <a:spLocks noGrp="1"/>
          </p:cNvSpPr>
          <p:nvPr>
            <p:ph idx="1"/>
          </p:nvPr>
        </p:nvSpPr>
        <p:spPr>
          <a:xfrm>
            <a:off x="0" y="609600"/>
            <a:ext cx="8991600" cy="6477000"/>
          </a:xfrm>
        </p:spPr>
        <p:txBody>
          <a:bodyPr>
            <a:normAutofit fontScale="70000" lnSpcReduction="20000"/>
          </a:bodyPr>
          <a:lstStyle/>
          <a:p>
            <a:r>
              <a:rPr lang="en-US" dirty="0"/>
              <a:t>Every computer has some main memory that it uses to hold executing </a:t>
            </a:r>
            <a:r>
              <a:rPr lang="en-US" dirty="0" smtClean="0"/>
              <a:t>programs.</a:t>
            </a:r>
          </a:p>
          <a:p>
            <a:endParaRPr lang="en-US" dirty="0" smtClean="0"/>
          </a:p>
          <a:p>
            <a:r>
              <a:rPr lang="en-US" dirty="0" smtClean="0"/>
              <a:t>In </a:t>
            </a:r>
            <a:r>
              <a:rPr lang="en-US" dirty="0"/>
              <a:t>a very simple operating system, only one program at a time is in </a:t>
            </a:r>
            <a:r>
              <a:rPr lang="en-US" dirty="0" smtClean="0"/>
              <a:t>memory.</a:t>
            </a:r>
          </a:p>
          <a:p>
            <a:endParaRPr lang="en-US" dirty="0" smtClean="0"/>
          </a:p>
          <a:p>
            <a:r>
              <a:rPr lang="en-US" dirty="0" smtClean="0"/>
              <a:t>To </a:t>
            </a:r>
            <a:r>
              <a:rPr lang="en-US" dirty="0"/>
              <a:t>run a second program, the first one has to be removed and the second one placed in </a:t>
            </a:r>
            <a:r>
              <a:rPr lang="en-US" dirty="0" smtClean="0"/>
              <a:t>memory.</a:t>
            </a:r>
          </a:p>
          <a:p>
            <a:endParaRPr lang="en-US" dirty="0" smtClean="0"/>
          </a:p>
          <a:p>
            <a:r>
              <a:rPr lang="en-US" dirty="0" smtClean="0"/>
              <a:t>More </a:t>
            </a:r>
            <a:r>
              <a:rPr lang="en-US" dirty="0"/>
              <a:t>sophisticated operating systems allow multiple programs to be in memory at the same </a:t>
            </a:r>
            <a:r>
              <a:rPr lang="en-US" dirty="0" smtClean="0"/>
              <a:t>time.</a:t>
            </a:r>
          </a:p>
          <a:p>
            <a:endParaRPr lang="en-US" dirty="0" smtClean="0"/>
          </a:p>
          <a:p>
            <a:r>
              <a:rPr lang="en-US" dirty="0" smtClean="0"/>
              <a:t>To </a:t>
            </a:r>
            <a:r>
              <a:rPr lang="en-US" dirty="0"/>
              <a:t>keep them from interfering with one another (and with the operating system), some kind of protection mechanism is </a:t>
            </a:r>
            <a:r>
              <a:rPr lang="en-US" dirty="0" smtClean="0"/>
              <a:t>needed.</a:t>
            </a:r>
          </a:p>
          <a:p>
            <a:endParaRPr lang="en-US" dirty="0" smtClean="0"/>
          </a:p>
          <a:p>
            <a:r>
              <a:rPr lang="en-US" dirty="0" smtClean="0"/>
              <a:t>While </a:t>
            </a:r>
            <a:r>
              <a:rPr lang="en-US" dirty="0"/>
              <a:t>this mechanism has to be in the hardware, it is controlled by the operating </a:t>
            </a:r>
            <a:r>
              <a:rPr lang="en-US" dirty="0" smtClean="0"/>
              <a:t>system.</a:t>
            </a:r>
          </a:p>
          <a:p>
            <a:endParaRPr lang="en-US" dirty="0" smtClean="0"/>
          </a:p>
          <a:p>
            <a:r>
              <a:rPr lang="en-US" dirty="0" smtClean="0"/>
              <a:t>The </a:t>
            </a:r>
            <a:r>
              <a:rPr lang="en-US" dirty="0"/>
              <a:t>above viewpoint is concerned with managing and protecting the computer's main </a:t>
            </a:r>
            <a:r>
              <a:rPr lang="en-US" dirty="0" smtClean="0"/>
              <a:t>memory.</a:t>
            </a:r>
          </a:p>
          <a:p>
            <a:endParaRPr lang="en-US" dirty="0" smtClean="0"/>
          </a:p>
        </p:txBody>
      </p:sp>
    </p:spTree>
    <p:extLst>
      <p:ext uri="{BB962C8B-B14F-4D97-AF65-F5344CB8AC3E}">
        <p14:creationId xmlns:p14="http://schemas.microsoft.com/office/powerpoint/2010/main" val="262674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lide(fromBottom)">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slide(fromBottom)">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slide(fromBottom)">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6400800"/>
          </a:xfrm>
        </p:spPr>
        <p:txBody>
          <a:bodyPr>
            <a:normAutofit fontScale="85000" lnSpcReduction="20000"/>
          </a:bodyPr>
          <a:lstStyle/>
          <a:p>
            <a:r>
              <a:rPr lang="en-US" dirty="0"/>
              <a:t>A different, but equally important memory-related issue, is managing the address space of the processes.</a:t>
            </a:r>
          </a:p>
          <a:p>
            <a:endParaRPr lang="en-US" dirty="0"/>
          </a:p>
          <a:p>
            <a:r>
              <a:rPr lang="en-US" dirty="0"/>
              <a:t>Normally, each process has some set of addresses it can use, typically running from 0 up to some maximum.</a:t>
            </a:r>
          </a:p>
          <a:p>
            <a:endParaRPr lang="en-US" dirty="0"/>
          </a:p>
          <a:p>
            <a:r>
              <a:rPr lang="en-US" dirty="0"/>
              <a:t>In the simplest case, the maximum amount of address space a process has is less than the main memory. </a:t>
            </a:r>
          </a:p>
          <a:p>
            <a:endParaRPr lang="en-US" dirty="0" smtClean="0"/>
          </a:p>
          <a:p>
            <a:r>
              <a:rPr lang="en-US" dirty="0" smtClean="0"/>
              <a:t>What </a:t>
            </a:r>
            <a:r>
              <a:rPr lang="en-US" dirty="0"/>
              <a:t>happens if a process has more address space than the computer has main memory and the process wants to use it </a:t>
            </a:r>
            <a:r>
              <a:rPr lang="en-US" dirty="0" smtClean="0"/>
              <a:t>all?</a:t>
            </a:r>
          </a:p>
          <a:p>
            <a:endParaRPr lang="en-US" dirty="0" smtClean="0"/>
          </a:p>
          <a:p>
            <a:r>
              <a:rPr lang="en-US" dirty="0" smtClean="0"/>
              <a:t>Nowadays</a:t>
            </a:r>
            <a:r>
              <a:rPr lang="en-US" dirty="0"/>
              <a:t>, a technique called virtual memory exists, </a:t>
            </a:r>
            <a:r>
              <a:rPr lang="en-US" dirty="0" smtClean="0"/>
              <a:t>in </a:t>
            </a:r>
            <a:r>
              <a:rPr lang="en-US" dirty="0"/>
              <a:t>which the operating system keeps part of the address space in main memory and part on disk and shuttles pieces back and forth between them as needed. </a:t>
            </a:r>
          </a:p>
        </p:txBody>
      </p:sp>
    </p:spTree>
    <p:extLst>
      <p:ext uri="{BB962C8B-B14F-4D97-AF65-F5344CB8AC3E}">
        <p14:creationId xmlns:p14="http://schemas.microsoft.com/office/powerpoint/2010/main" val="214691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lide(fromBottom)">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732"/>
            <a:ext cx="8229600" cy="762000"/>
          </a:xfrm>
        </p:spPr>
        <p:txBody>
          <a:bodyPr/>
          <a:lstStyle/>
          <a:p>
            <a:r>
              <a:rPr lang="en-US" dirty="0"/>
              <a:t>Files </a:t>
            </a:r>
          </a:p>
        </p:txBody>
      </p:sp>
      <p:sp>
        <p:nvSpPr>
          <p:cNvPr id="3" name="Content Placeholder 2"/>
          <p:cNvSpPr>
            <a:spLocks noGrp="1"/>
          </p:cNvSpPr>
          <p:nvPr>
            <p:ph idx="1"/>
          </p:nvPr>
        </p:nvSpPr>
        <p:spPr>
          <a:xfrm>
            <a:off x="304800" y="609600"/>
            <a:ext cx="8610600" cy="6248400"/>
          </a:xfrm>
        </p:spPr>
        <p:txBody>
          <a:bodyPr>
            <a:normAutofit fontScale="62500" lnSpcReduction="20000"/>
          </a:bodyPr>
          <a:lstStyle/>
          <a:p>
            <a:r>
              <a:rPr lang="en-US" dirty="0"/>
              <a:t>Another key concept supported by virtually all operating systems is the file </a:t>
            </a:r>
            <a:r>
              <a:rPr lang="en-US" dirty="0" smtClean="0"/>
              <a:t>system.</a:t>
            </a:r>
          </a:p>
          <a:p>
            <a:endParaRPr lang="en-US" dirty="0" smtClean="0"/>
          </a:p>
          <a:p>
            <a:r>
              <a:rPr lang="en-US" dirty="0" smtClean="0"/>
              <a:t>A </a:t>
            </a:r>
            <a:r>
              <a:rPr lang="en-US" dirty="0"/>
              <a:t>major function of the operating system is to hide the peculiarities of the disks and other I/O devices and present the programmer with a nice, clean abstract model of device-independent </a:t>
            </a:r>
            <a:r>
              <a:rPr lang="en-US" dirty="0" smtClean="0"/>
              <a:t>files.</a:t>
            </a:r>
          </a:p>
          <a:p>
            <a:endParaRPr lang="en-US" dirty="0"/>
          </a:p>
          <a:p>
            <a:r>
              <a:rPr lang="en-US" dirty="0"/>
              <a:t>System calls are needed to create files, remove files, read files, and write </a:t>
            </a:r>
            <a:r>
              <a:rPr lang="en-US" dirty="0" smtClean="0"/>
              <a:t>files.</a:t>
            </a:r>
          </a:p>
          <a:p>
            <a:endParaRPr lang="en-US" dirty="0"/>
          </a:p>
          <a:p>
            <a:r>
              <a:rPr lang="en-US" dirty="0" smtClean="0"/>
              <a:t>Before </a:t>
            </a:r>
            <a:r>
              <a:rPr lang="en-US" dirty="0"/>
              <a:t>a file can be read, it must be located on the disk and opened, and after it has been read it should be closed, so calls are provided to do these things. </a:t>
            </a:r>
            <a:endParaRPr lang="en-US" dirty="0" smtClean="0"/>
          </a:p>
          <a:p>
            <a:endParaRPr lang="en-US" dirty="0"/>
          </a:p>
          <a:p>
            <a:r>
              <a:rPr lang="en-US" dirty="0"/>
              <a:t>To provide a place to keep files, most operating systems have the concept of a directory as a way of grouping files together. A student, for example, might have one directory for each course he or she is taking, another directory for his electronic mail, and still another directory for his World Wide Web home </a:t>
            </a:r>
            <a:r>
              <a:rPr lang="en-US" dirty="0" smtClean="0"/>
              <a:t>page.</a:t>
            </a:r>
          </a:p>
          <a:p>
            <a:endParaRPr lang="en-US" dirty="0"/>
          </a:p>
          <a:p>
            <a:r>
              <a:rPr lang="en-US" dirty="0" smtClean="0"/>
              <a:t>System </a:t>
            </a:r>
            <a:r>
              <a:rPr lang="en-US" dirty="0"/>
              <a:t>calls are then needed to create and remove </a:t>
            </a:r>
            <a:r>
              <a:rPr lang="en-US" dirty="0" smtClean="0"/>
              <a:t>directories.</a:t>
            </a:r>
          </a:p>
          <a:p>
            <a:endParaRPr lang="en-US" dirty="0"/>
          </a:p>
          <a:p>
            <a:r>
              <a:rPr lang="en-US" dirty="0" smtClean="0"/>
              <a:t>Calls </a:t>
            </a:r>
            <a:r>
              <a:rPr lang="en-US" dirty="0"/>
              <a:t>are also provided to put an existing file in a directory, and to remove a file from a directory. Directory entries may be either files or other directories</a:t>
            </a:r>
          </a:p>
        </p:txBody>
      </p:sp>
    </p:spTree>
    <p:extLst>
      <p:ext uri="{BB962C8B-B14F-4D97-AF65-F5344CB8AC3E}">
        <p14:creationId xmlns:p14="http://schemas.microsoft.com/office/powerpoint/2010/main" val="340526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lide(fromBottom)">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slide(fromBottom)">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slide(fromBottom)">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411162"/>
          </a:xfrm>
        </p:spPr>
        <p:txBody>
          <a:bodyPr>
            <a:noAutofit/>
          </a:bodyPr>
          <a:lstStyle/>
          <a:p>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This model also gives rise to a hierarchy—the file system—as shown in Fig.</a:t>
            </a:r>
          </a:p>
        </p:txBody>
      </p:sp>
      <p:pic>
        <p:nvPicPr>
          <p:cNvPr id="1026" name="Picture 2" descr="http://images.slideplayer.com/16/5039162/slides/slide_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6701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Files</a:t>
            </a:r>
            <a:endParaRPr lang="en-US" dirty="0"/>
          </a:p>
        </p:txBody>
      </p:sp>
      <p:sp>
        <p:nvSpPr>
          <p:cNvPr id="3" name="Content Placeholder 2"/>
          <p:cNvSpPr>
            <a:spLocks noGrp="1"/>
          </p:cNvSpPr>
          <p:nvPr>
            <p:ph idx="1"/>
          </p:nvPr>
        </p:nvSpPr>
        <p:spPr>
          <a:xfrm>
            <a:off x="457200" y="838200"/>
            <a:ext cx="8229600" cy="6248400"/>
          </a:xfrm>
        </p:spPr>
        <p:txBody>
          <a:bodyPr>
            <a:normAutofit fontScale="55000" lnSpcReduction="20000"/>
          </a:bodyPr>
          <a:lstStyle/>
          <a:p>
            <a:r>
              <a:rPr lang="en-US" dirty="0" smtClean="0"/>
              <a:t>Before a file can be read or written, it must be opened, at which time the permissions are checked.</a:t>
            </a:r>
          </a:p>
          <a:p>
            <a:endParaRPr lang="en-US" dirty="0" smtClean="0"/>
          </a:p>
          <a:p>
            <a:r>
              <a:rPr lang="en-US" dirty="0" smtClean="0"/>
              <a:t>If the access is permitted, the system returns a small integer called a </a:t>
            </a:r>
            <a:r>
              <a:rPr lang="en-US" b="1" dirty="0" smtClean="0"/>
              <a:t>file descriptor to use in subsequent operations.</a:t>
            </a:r>
          </a:p>
          <a:p>
            <a:endParaRPr lang="en-US" b="1" dirty="0" smtClean="0"/>
          </a:p>
          <a:p>
            <a:r>
              <a:rPr lang="en-US" b="1" dirty="0" smtClean="0"/>
              <a:t>If the access is prohibited, </a:t>
            </a:r>
            <a:r>
              <a:rPr lang="en-US" dirty="0" smtClean="0"/>
              <a:t>error code is returned.</a:t>
            </a:r>
          </a:p>
          <a:p>
            <a:endParaRPr lang="en-US" dirty="0" smtClean="0"/>
          </a:p>
          <a:p>
            <a:r>
              <a:rPr lang="en-US" dirty="0" smtClean="0"/>
              <a:t>Another important concept in UNIX is the mounted file system. Nearly all personal computers have one or more optical drives into which CD-ROMs and DVDs can be inserted.</a:t>
            </a:r>
          </a:p>
          <a:p>
            <a:endParaRPr lang="en-US" dirty="0" smtClean="0"/>
          </a:p>
          <a:p>
            <a:r>
              <a:rPr lang="en-US" dirty="0" smtClean="0"/>
              <a:t>They almost always have USB ports, into which USB memory sticks (really, solid state disk drives) can be plugged, and some computers have floppy disks or external hard disks. </a:t>
            </a:r>
          </a:p>
          <a:p>
            <a:endParaRPr lang="en-US" dirty="0" smtClean="0"/>
          </a:p>
          <a:p>
            <a:r>
              <a:rPr lang="en-US" dirty="0" smtClean="0"/>
              <a:t>To provide an elegant way to deal with these removable media UNIX allows the file system on a CD-ROM or DVD to be attached to the main tree.</a:t>
            </a:r>
          </a:p>
          <a:p>
            <a:endParaRPr lang="en-US" dirty="0" smtClean="0"/>
          </a:p>
          <a:p>
            <a:r>
              <a:rPr lang="en-US" dirty="0" smtClean="0"/>
              <a:t>Consider the situation of Fig. Before the mount call, the </a:t>
            </a:r>
            <a:r>
              <a:rPr lang="en-US" b="1" dirty="0" smtClean="0"/>
              <a:t>root file system, on the hard disk, and a second file system, on a CDROM, </a:t>
            </a:r>
            <a:r>
              <a:rPr lang="en-US" dirty="0" smtClean="0"/>
              <a:t>are separate and unrelated.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lide(fromBottom)">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slide(fromBottom)">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slide(fromBottom)">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slideplayer.com/16/5262846/slides/slide_31.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Files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file system on the CD-ROM cannot be used, because there is no way to specify path names on it.</a:t>
            </a:r>
          </a:p>
          <a:p>
            <a:endParaRPr lang="en-US" dirty="0" smtClean="0"/>
          </a:p>
          <a:p>
            <a:r>
              <a:rPr lang="en-US" dirty="0" smtClean="0"/>
              <a:t>UNIX does not allow path names to be prefixed by a drive name or number.</a:t>
            </a:r>
          </a:p>
          <a:p>
            <a:endParaRPr lang="en-US" dirty="0" smtClean="0"/>
          </a:p>
          <a:p>
            <a:r>
              <a:rPr lang="en-US" dirty="0" smtClean="0"/>
              <a:t>the mount system call allows the file system on the CD-ROM to be attached to the root file system wherever the program wants it to be.</a:t>
            </a:r>
          </a:p>
          <a:p>
            <a:endParaRPr lang="en-US" dirty="0" smtClean="0"/>
          </a:p>
          <a:p>
            <a:r>
              <a:rPr lang="en-US" dirty="0" smtClean="0"/>
              <a:t>In Fig. the file system on the CD-ROM has been mounted on directory </a:t>
            </a:r>
            <a:r>
              <a:rPr lang="en-US" i="1" dirty="0" smtClean="0"/>
              <a:t>b, thus allowing access to files </a:t>
            </a:r>
            <a:r>
              <a:rPr lang="en-US" i="1" dirty="0" err="1" smtClean="0"/>
              <a:t>fb</a:t>
            </a:r>
            <a:r>
              <a:rPr lang="en-US" i="1" dirty="0" smtClean="0"/>
              <a:t>/x and /b/y.</a:t>
            </a:r>
          </a:p>
          <a:p>
            <a:endParaRPr lang="en-US" i="1" dirty="0" smtClean="0"/>
          </a:p>
          <a:p>
            <a:r>
              <a:rPr lang="en-US" i="1" dirty="0" smtClean="0"/>
              <a:t>If directory b </a:t>
            </a:r>
            <a:r>
              <a:rPr lang="en-US" dirty="0" smtClean="0"/>
              <a:t>had contained any files they would not be accessible while the CD-ROM was mounted, since </a:t>
            </a:r>
            <a:r>
              <a:rPr lang="en-US" i="1" dirty="0" smtClean="0"/>
              <a:t>/b would refer to the root directory of the CD-ROM.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lide(fromBottom)">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Files</a:t>
            </a:r>
            <a:endParaRPr lang="en-US" dirty="0"/>
          </a:p>
        </p:txBody>
      </p:sp>
      <p:sp>
        <p:nvSpPr>
          <p:cNvPr id="3" name="Content Placeholder 2"/>
          <p:cNvSpPr>
            <a:spLocks noGrp="1"/>
          </p:cNvSpPr>
          <p:nvPr>
            <p:ph idx="1"/>
          </p:nvPr>
        </p:nvSpPr>
        <p:spPr>
          <a:xfrm>
            <a:off x="457200" y="1143000"/>
            <a:ext cx="8229600" cy="5486400"/>
          </a:xfrm>
        </p:spPr>
        <p:txBody>
          <a:bodyPr>
            <a:normAutofit fontScale="70000" lnSpcReduction="20000"/>
          </a:bodyPr>
          <a:lstStyle/>
          <a:p>
            <a:r>
              <a:rPr lang="en-US" dirty="0" smtClean="0"/>
              <a:t>The last feature we will discuss in this overview is one that relates to both processes and files: pipes.</a:t>
            </a:r>
          </a:p>
          <a:p>
            <a:endParaRPr lang="en-US" dirty="0" smtClean="0"/>
          </a:p>
          <a:p>
            <a:r>
              <a:rPr lang="en-US" dirty="0" smtClean="0"/>
              <a:t>A </a:t>
            </a:r>
            <a:r>
              <a:rPr lang="en-US" b="1" dirty="0" smtClean="0"/>
              <a:t>pipe can be used to connect </a:t>
            </a:r>
            <a:r>
              <a:rPr lang="en-US" dirty="0" smtClean="0"/>
              <a:t>two processes, as shown in Fig. </a:t>
            </a:r>
          </a:p>
          <a:p>
            <a:endParaRPr lang="en-US" dirty="0" smtClean="0"/>
          </a:p>
          <a:p>
            <a:r>
              <a:rPr lang="en-US" dirty="0" smtClean="0"/>
              <a:t> If processes </a:t>
            </a:r>
            <a:r>
              <a:rPr lang="en-US" i="1" dirty="0" smtClean="0"/>
              <a:t>A and B wish to talk using </a:t>
            </a:r>
            <a:r>
              <a:rPr lang="en-US" dirty="0" smtClean="0"/>
              <a:t>a pipe, they must set it up in advance.</a:t>
            </a:r>
          </a:p>
          <a:p>
            <a:endParaRPr lang="en-US" dirty="0" smtClean="0"/>
          </a:p>
          <a:p>
            <a:r>
              <a:rPr lang="en-US" dirty="0" smtClean="0"/>
              <a:t>When process </a:t>
            </a:r>
            <a:r>
              <a:rPr lang="en-US" i="1" dirty="0" smtClean="0"/>
              <a:t>A wants to send data to process B, it writes on the pipe as though it were an output file.</a:t>
            </a:r>
          </a:p>
          <a:p>
            <a:endParaRPr lang="en-US" i="1" dirty="0" smtClean="0"/>
          </a:p>
          <a:p>
            <a:r>
              <a:rPr lang="en-US" dirty="0" smtClean="0"/>
              <a:t>Process </a:t>
            </a:r>
            <a:r>
              <a:rPr lang="en-US" i="1" dirty="0" smtClean="0"/>
              <a:t>B can read the data by </a:t>
            </a:r>
            <a:r>
              <a:rPr lang="en-US" dirty="0" smtClean="0"/>
              <a:t>reading from the pipe as though it were an input file.</a:t>
            </a:r>
          </a:p>
          <a:p>
            <a:endParaRPr lang="en-US" dirty="0" smtClean="0"/>
          </a:p>
          <a:p>
            <a:r>
              <a:rPr lang="en-US" dirty="0" smtClean="0"/>
              <a:t>Thus, communication between processes in UNIX looks very much like ordinary file reads and writes.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lide(fromBottom)">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slide(fromBottom)">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images.slideplayer.com/16/5007902/slides/slide_6.jpg"/>
          <p:cNvPicPr>
            <a:picLocks noChangeAspect="1" noChangeArrowheads="1"/>
          </p:cNvPicPr>
          <p:nvPr/>
        </p:nvPicPr>
        <p:blipFill>
          <a:blip r:embed="rId2"/>
          <a:srcRect/>
          <a:stretch>
            <a:fillRect/>
          </a:stretch>
        </p:blipFill>
        <p:spPr bwMode="auto">
          <a:xfrm>
            <a:off x="0" y="0"/>
            <a:ext cx="9144000" cy="6862289"/>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b="1" dirty="0" err="1" smtClean="0"/>
              <a:t>Input/Output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All computers have physical devices for acquiring input and producing output.</a:t>
            </a:r>
          </a:p>
          <a:p>
            <a:endParaRPr lang="en-US" dirty="0" smtClean="0"/>
          </a:p>
          <a:p>
            <a:r>
              <a:rPr lang="en-US" dirty="0" smtClean="0"/>
              <a:t>Many kinds of input and output devices exist, including keyboards, monitors, printers, and so on.</a:t>
            </a:r>
          </a:p>
          <a:p>
            <a:endParaRPr lang="en-US" dirty="0" smtClean="0"/>
          </a:p>
          <a:p>
            <a:r>
              <a:rPr lang="en-US" dirty="0" smtClean="0"/>
              <a:t>It is up to the operating system to manage these devices.</a:t>
            </a:r>
          </a:p>
          <a:p>
            <a:endParaRPr lang="en-US" dirty="0" smtClean="0"/>
          </a:p>
          <a:p>
            <a:r>
              <a:rPr lang="en-US" dirty="0" smtClean="0"/>
              <a:t>Consequently, every operating system has an I/O subsystem for managing its I/O devices.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487362"/>
          </a:xfrm>
        </p:spPr>
        <p:txBody>
          <a:bodyPr>
            <a:normAutofit fontScale="90000"/>
          </a:bodyPr>
          <a:lstStyle/>
          <a:p>
            <a:r>
              <a:rPr lang="en-US" b="1" dirty="0" smtClean="0"/>
              <a:t>Protection</a:t>
            </a:r>
            <a:endParaRPr lang="en-US" dirty="0"/>
          </a:p>
        </p:txBody>
      </p:sp>
      <p:sp>
        <p:nvSpPr>
          <p:cNvPr id="3" name="Content Placeholder 2"/>
          <p:cNvSpPr>
            <a:spLocks noGrp="1"/>
          </p:cNvSpPr>
          <p:nvPr>
            <p:ph idx="1"/>
          </p:nvPr>
        </p:nvSpPr>
        <p:spPr>
          <a:xfrm>
            <a:off x="0" y="762000"/>
            <a:ext cx="9144000" cy="5791200"/>
          </a:xfrm>
        </p:spPr>
        <p:txBody>
          <a:bodyPr>
            <a:noAutofit/>
          </a:bodyPr>
          <a:lstStyle/>
          <a:p>
            <a:r>
              <a:rPr lang="en-US" sz="2400" dirty="0" smtClean="0"/>
              <a:t>Computers contain large amounts of information that users often want to protect and keep confidential.</a:t>
            </a:r>
          </a:p>
          <a:p>
            <a:endParaRPr lang="en-US" sz="2400" dirty="0" smtClean="0"/>
          </a:p>
          <a:p>
            <a:r>
              <a:rPr lang="en-US" sz="2400" dirty="0" smtClean="0"/>
              <a:t>This information may include e-mail, business plans, tax returns, and much more.</a:t>
            </a:r>
          </a:p>
          <a:p>
            <a:endParaRPr lang="en-US" sz="2400" dirty="0" smtClean="0"/>
          </a:p>
          <a:p>
            <a:r>
              <a:rPr lang="en-US" sz="2400" dirty="0" smtClean="0"/>
              <a:t>It is up to the operating system to manage the system security so that files, for example, are only accessible to authorized users.</a:t>
            </a:r>
          </a:p>
          <a:p>
            <a:endParaRPr lang="en-US" sz="2400" dirty="0" smtClean="0"/>
          </a:p>
          <a:p>
            <a:r>
              <a:rPr lang="en-US" sz="2400" dirty="0" smtClean="0"/>
              <a:t>For e.g., Files in UNIX are protected by assigning each one a 9-bit binary protection code.</a:t>
            </a:r>
          </a:p>
          <a:p>
            <a:endParaRPr lang="en-US" sz="2400" dirty="0" smtClean="0"/>
          </a:p>
          <a:p>
            <a:r>
              <a:rPr lang="en-US" sz="2400" dirty="0" smtClean="0"/>
              <a:t>The protection code consists of three 3-bit fields, one for the owner, one for other members of the owner's group (users are divided into groups by the system administrator), and one for everyone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lide(fromBottom)">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Protection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Each field has a bit for read access, a bit for write access, and a bit for execute access.</a:t>
            </a:r>
          </a:p>
          <a:p>
            <a:endParaRPr lang="en-US" dirty="0" smtClean="0"/>
          </a:p>
          <a:p>
            <a:r>
              <a:rPr lang="en-US" dirty="0" smtClean="0"/>
              <a:t>These 3 bits are known as the </a:t>
            </a:r>
            <a:r>
              <a:rPr lang="en-US" dirty="0" err="1" smtClean="0"/>
              <a:t>rwx</a:t>
            </a:r>
            <a:r>
              <a:rPr lang="en-US" dirty="0" smtClean="0"/>
              <a:t> </a:t>
            </a:r>
            <a:r>
              <a:rPr lang="en-US" b="1" dirty="0" smtClean="0"/>
              <a:t>bits.</a:t>
            </a:r>
          </a:p>
          <a:p>
            <a:endParaRPr lang="en-US" b="1" dirty="0" smtClean="0"/>
          </a:p>
          <a:p>
            <a:r>
              <a:rPr lang="en-US" b="1" dirty="0" smtClean="0"/>
              <a:t>For example, the protection code </a:t>
            </a:r>
            <a:r>
              <a:rPr lang="en-US" b="1" i="1" dirty="0" err="1" smtClean="0"/>
              <a:t>rwxr</a:t>
            </a:r>
            <a:r>
              <a:rPr lang="en-US" b="1" i="1" dirty="0" smtClean="0"/>
              <a:t>-x-x means that the owner can </a:t>
            </a:r>
            <a:r>
              <a:rPr lang="en-US" dirty="0" smtClean="0"/>
              <a:t>read, write, or execute the file, other group members can read or execute (but not write) the file, and everyone else can execute (but not read or write) the file.</a:t>
            </a:r>
          </a:p>
          <a:p>
            <a:endParaRPr lang="en-US" dirty="0" smtClean="0"/>
          </a:p>
          <a:p>
            <a:r>
              <a:rPr lang="en-US" dirty="0" smtClean="0"/>
              <a:t>For a directory, </a:t>
            </a:r>
            <a:r>
              <a:rPr lang="en-US" b="1" i="1" dirty="0" smtClean="0"/>
              <a:t>x indicates search permission. A dash means that the corresponding </a:t>
            </a:r>
            <a:r>
              <a:rPr lang="en-US" dirty="0" smtClean="0"/>
              <a:t>permission is absent.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The Shell</a:t>
            </a:r>
            <a:endParaRPr lang="en-US" dirty="0"/>
          </a:p>
        </p:txBody>
      </p:sp>
      <p:sp>
        <p:nvSpPr>
          <p:cNvPr id="3" name="Content Placeholder 2"/>
          <p:cNvSpPr>
            <a:spLocks noGrp="1"/>
          </p:cNvSpPr>
          <p:nvPr>
            <p:ph idx="1"/>
          </p:nvPr>
        </p:nvSpPr>
        <p:spPr>
          <a:xfrm>
            <a:off x="457200" y="1143000"/>
            <a:ext cx="8534400" cy="5715000"/>
          </a:xfrm>
        </p:spPr>
        <p:txBody>
          <a:bodyPr>
            <a:normAutofit fontScale="55000" lnSpcReduction="20000"/>
          </a:bodyPr>
          <a:lstStyle/>
          <a:p>
            <a:r>
              <a:rPr lang="en-US" dirty="0" smtClean="0"/>
              <a:t>the UNIX command interpreter, called the shell.</a:t>
            </a:r>
          </a:p>
          <a:p>
            <a:endParaRPr lang="en-US" dirty="0" smtClean="0"/>
          </a:p>
          <a:p>
            <a:r>
              <a:rPr lang="en-US" dirty="0" smtClean="0"/>
              <a:t>It is also the primary interface between a user sitting at his terminal and the operating system, unless the user is using a graphical user interface.</a:t>
            </a:r>
          </a:p>
          <a:p>
            <a:endParaRPr lang="en-US" dirty="0" smtClean="0"/>
          </a:p>
          <a:p>
            <a:r>
              <a:rPr lang="en-US" dirty="0" smtClean="0"/>
              <a:t>When any user logs in, a shell is started up.</a:t>
            </a:r>
          </a:p>
          <a:p>
            <a:endParaRPr lang="en-US" dirty="0" smtClean="0"/>
          </a:p>
          <a:p>
            <a:r>
              <a:rPr lang="en-US" dirty="0" smtClean="0"/>
              <a:t>The shell has the terminal as standard input and standard output.</a:t>
            </a:r>
          </a:p>
          <a:p>
            <a:endParaRPr lang="en-US" dirty="0" smtClean="0"/>
          </a:p>
          <a:p>
            <a:r>
              <a:rPr lang="en-US" dirty="0" smtClean="0"/>
              <a:t>It starts out by typing the prompt, a character such as a dollar sign, which tells the user that the shell is waiting to accept a command.</a:t>
            </a:r>
          </a:p>
          <a:p>
            <a:endParaRPr lang="en-US" dirty="0" smtClean="0"/>
          </a:p>
          <a:p>
            <a:r>
              <a:rPr lang="en-US" dirty="0" smtClean="0"/>
              <a:t>If the user now types:</a:t>
            </a:r>
            <a:br>
              <a:rPr lang="en-US" dirty="0" smtClean="0"/>
            </a:br>
            <a:r>
              <a:rPr lang="en-US" dirty="0" smtClean="0"/>
              <a:t>                                          date</a:t>
            </a:r>
          </a:p>
          <a:p>
            <a:endParaRPr lang="en-US" dirty="0" smtClean="0"/>
          </a:p>
          <a:p>
            <a:r>
              <a:rPr lang="en-US" dirty="0" smtClean="0"/>
              <a:t>for example, the shell creates a child process and runs the </a:t>
            </a:r>
            <a:r>
              <a:rPr lang="en-US" i="1" dirty="0" smtClean="0"/>
              <a:t>date program as the </a:t>
            </a:r>
            <a:r>
              <a:rPr lang="en-US" dirty="0" smtClean="0"/>
              <a:t>child.</a:t>
            </a:r>
          </a:p>
          <a:p>
            <a:endParaRPr lang="en-US" dirty="0" smtClean="0"/>
          </a:p>
          <a:p>
            <a:r>
              <a:rPr lang="en-US" dirty="0" smtClean="0"/>
              <a:t>While the child process is running, the shell waits for it to terminate.</a:t>
            </a:r>
          </a:p>
          <a:p>
            <a:endParaRPr lang="en-US" dirty="0" smtClean="0"/>
          </a:p>
          <a:p>
            <a:r>
              <a:rPr lang="en-US" dirty="0" smtClean="0"/>
              <a:t>When the child finishes, the shell types the prompt again and tries to read the next input line.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lide(fromBottom)">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slide(fromBottom)">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slide(fromBottom)">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slide(fromBottom)">
                                      <p:cBhvr>
                                        <p:cTn id="42" dur="500"/>
                                        <p:tgtEl>
                                          <p:spTgt spid="3">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Effect transition="in" filter="slide(fromBottom)">
                                      <p:cBhvr>
                                        <p:cTn id="4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SYSTEM CALLS</a:t>
            </a:r>
            <a:endParaRPr lang="en-US" dirty="0"/>
          </a:p>
        </p:txBody>
      </p:sp>
      <p:sp>
        <p:nvSpPr>
          <p:cNvPr id="3" name="Content Placeholder 2"/>
          <p:cNvSpPr>
            <a:spLocks noGrp="1"/>
          </p:cNvSpPr>
          <p:nvPr>
            <p:ph idx="1"/>
          </p:nvPr>
        </p:nvSpPr>
        <p:spPr>
          <a:xfrm>
            <a:off x="0" y="914400"/>
            <a:ext cx="8915400" cy="5943600"/>
          </a:xfrm>
        </p:spPr>
        <p:txBody>
          <a:bodyPr>
            <a:normAutofit fontScale="92500" lnSpcReduction="20000"/>
          </a:bodyPr>
          <a:lstStyle/>
          <a:p>
            <a:r>
              <a:rPr lang="en-US" dirty="0"/>
              <a:t>Any single-CPU computer can </a:t>
            </a:r>
            <a:r>
              <a:rPr lang="en-US" dirty="0" smtClean="0"/>
              <a:t>execute only </a:t>
            </a:r>
            <a:r>
              <a:rPr lang="en-US" dirty="0"/>
              <a:t>one instruction at a </a:t>
            </a:r>
            <a:r>
              <a:rPr lang="en-US" dirty="0" smtClean="0"/>
              <a:t>time.</a:t>
            </a:r>
          </a:p>
          <a:p>
            <a:endParaRPr lang="en-US" dirty="0"/>
          </a:p>
          <a:p>
            <a:r>
              <a:rPr lang="en-US" dirty="0" smtClean="0"/>
              <a:t>If </a:t>
            </a:r>
            <a:r>
              <a:rPr lang="en-US" dirty="0"/>
              <a:t>a process is running a user program in </a:t>
            </a:r>
            <a:r>
              <a:rPr lang="en-US" dirty="0" smtClean="0"/>
              <a:t>user mode </a:t>
            </a:r>
            <a:r>
              <a:rPr lang="en-US" dirty="0"/>
              <a:t>and needs a system service, such as reading data from a file, it has to </a:t>
            </a:r>
            <a:r>
              <a:rPr lang="en-US" dirty="0" smtClean="0"/>
              <a:t>execute a </a:t>
            </a:r>
            <a:r>
              <a:rPr lang="en-US" b="1" dirty="0">
                <a:solidFill>
                  <a:srgbClr val="FF0000"/>
                </a:solidFill>
              </a:rPr>
              <a:t>trap</a:t>
            </a:r>
            <a:r>
              <a:rPr lang="en-US" dirty="0"/>
              <a:t> instruction to transfer control to the operating </a:t>
            </a:r>
            <a:r>
              <a:rPr lang="en-US" dirty="0" smtClean="0"/>
              <a:t>system.</a:t>
            </a:r>
          </a:p>
          <a:p>
            <a:endParaRPr lang="en-US" dirty="0"/>
          </a:p>
          <a:p>
            <a:r>
              <a:rPr lang="en-US" dirty="0" smtClean="0"/>
              <a:t>The operating system </a:t>
            </a:r>
            <a:r>
              <a:rPr lang="en-US" dirty="0"/>
              <a:t>then figures out what the calling process wants by inspecting the parameters</a:t>
            </a:r>
            <a:r>
              <a:rPr lang="en-US" dirty="0" smtClean="0"/>
              <a:t>.</a:t>
            </a:r>
          </a:p>
          <a:p>
            <a:endParaRPr lang="en-US" dirty="0"/>
          </a:p>
          <a:p>
            <a:r>
              <a:rPr lang="en-US" dirty="0"/>
              <a:t>Then it carries out the system call and returns control to the instruction </a:t>
            </a:r>
            <a:r>
              <a:rPr lang="en-US" dirty="0" smtClean="0"/>
              <a:t>following the </a:t>
            </a:r>
            <a:r>
              <a:rPr lang="en-US" dirty="0"/>
              <a:t>system call.</a:t>
            </a:r>
          </a:p>
        </p:txBody>
      </p:sp>
    </p:spTree>
    <p:extLst>
      <p:ext uri="{BB962C8B-B14F-4D97-AF65-F5344CB8AC3E}">
        <p14:creationId xmlns:p14="http://schemas.microsoft.com/office/powerpoint/2010/main" val="376818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b="1" dirty="0"/>
              <a:t>SYSTEM CALLS</a:t>
            </a:r>
            <a:endParaRPr lang="en-US" dirty="0"/>
          </a:p>
        </p:txBody>
      </p:sp>
      <p:sp>
        <p:nvSpPr>
          <p:cNvPr id="3" name="Content Placeholder 2"/>
          <p:cNvSpPr>
            <a:spLocks noGrp="1"/>
          </p:cNvSpPr>
          <p:nvPr>
            <p:ph idx="1"/>
          </p:nvPr>
        </p:nvSpPr>
        <p:spPr>
          <a:xfrm>
            <a:off x="0" y="990600"/>
            <a:ext cx="9144000" cy="5867400"/>
          </a:xfrm>
        </p:spPr>
        <p:txBody>
          <a:bodyPr>
            <a:normAutofit fontScale="85000" lnSpcReduction="10000"/>
          </a:bodyPr>
          <a:lstStyle/>
          <a:p>
            <a:r>
              <a:rPr lang="en-US" dirty="0"/>
              <a:t>operating systems have two main functions: </a:t>
            </a:r>
            <a:r>
              <a:rPr lang="en-US" dirty="0" smtClean="0"/>
              <a:t>providing abstractions </a:t>
            </a:r>
            <a:r>
              <a:rPr lang="en-US" dirty="0"/>
              <a:t>to user programs and managing the computer's </a:t>
            </a:r>
            <a:r>
              <a:rPr lang="en-US" dirty="0" smtClean="0"/>
              <a:t>resources.</a:t>
            </a:r>
          </a:p>
          <a:p>
            <a:endParaRPr lang="en-US" dirty="0"/>
          </a:p>
          <a:p>
            <a:r>
              <a:rPr lang="en-US" dirty="0" smtClean="0"/>
              <a:t>For the most </a:t>
            </a:r>
            <a:r>
              <a:rPr lang="en-US" dirty="0"/>
              <a:t>part, the interaction between user programs and the operating system </a:t>
            </a:r>
            <a:r>
              <a:rPr lang="en-US" dirty="0" smtClean="0"/>
              <a:t>deals with </a:t>
            </a:r>
            <a:r>
              <a:rPr lang="en-US" dirty="0"/>
              <a:t>the former; for example, creating, writing, reading, and deleting </a:t>
            </a:r>
            <a:r>
              <a:rPr lang="en-US" dirty="0" smtClean="0"/>
              <a:t>files.</a:t>
            </a:r>
          </a:p>
          <a:p>
            <a:endParaRPr lang="en-US" dirty="0"/>
          </a:p>
          <a:p>
            <a:r>
              <a:rPr lang="en-US" dirty="0" smtClean="0"/>
              <a:t>The resource management </a:t>
            </a:r>
            <a:r>
              <a:rPr lang="en-US" dirty="0"/>
              <a:t>part is largely transparent to the users and done automatically</a:t>
            </a:r>
            <a:r>
              <a:rPr lang="en-US" dirty="0" smtClean="0"/>
              <a:t>.</a:t>
            </a:r>
          </a:p>
          <a:p>
            <a:endParaRPr lang="en-US" dirty="0"/>
          </a:p>
          <a:p>
            <a:r>
              <a:rPr lang="en-US" dirty="0"/>
              <a:t>Thus the interface between user programs and the operating system is </a:t>
            </a:r>
            <a:r>
              <a:rPr lang="en-US" dirty="0" smtClean="0"/>
              <a:t>primarily about </a:t>
            </a:r>
            <a:r>
              <a:rPr lang="en-US" dirty="0"/>
              <a:t>dealing with the abstractions.</a:t>
            </a:r>
          </a:p>
        </p:txBody>
      </p:sp>
    </p:spTree>
    <p:extLst>
      <p:ext uri="{BB962C8B-B14F-4D97-AF65-F5344CB8AC3E}">
        <p14:creationId xmlns:p14="http://schemas.microsoft.com/office/powerpoint/2010/main" val="189954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12"/>
            <a:ext cx="8229600" cy="663388"/>
          </a:xfrm>
        </p:spPr>
        <p:txBody>
          <a:bodyPr>
            <a:normAutofit fontScale="90000"/>
          </a:bodyPr>
          <a:lstStyle/>
          <a:p>
            <a:r>
              <a:rPr lang="en-US" dirty="0" smtClean="0"/>
              <a:t>Buffer </a:t>
            </a:r>
            <a:endParaRPr lang="en-US" dirty="0"/>
          </a:p>
        </p:txBody>
      </p:sp>
      <p:sp>
        <p:nvSpPr>
          <p:cNvPr id="3" name="Content Placeholder 2"/>
          <p:cNvSpPr>
            <a:spLocks noGrp="1"/>
          </p:cNvSpPr>
          <p:nvPr>
            <p:ph idx="1"/>
          </p:nvPr>
        </p:nvSpPr>
        <p:spPr>
          <a:xfrm>
            <a:off x="228600" y="609600"/>
            <a:ext cx="8686800" cy="6248400"/>
          </a:xfrm>
        </p:spPr>
        <p:txBody>
          <a:bodyPr>
            <a:normAutofit fontScale="85000" lnSpcReduction="20000"/>
          </a:bodyPr>
          <a:lstStyle/>
          <a:p>
            <a:r>
              <a:rPr lang="en-US" dirty="0"/>
              <a:t> A temporary storage area, usually in RAM. The purpose of most buffers is to act as a </a:t>
            </a:r>
            <a:r>
              <a:rPr lang="en-US" dirty="0">
                <a:solidFill>
                  <a:srgbClr val="FF0000"/>
                </a:solidFill>
              </a:rPr>
              <a:t>holding area</a:t>
            </a:r>
            <a:r>
              <a:rPr lang="en-US" dirty="0"/>
              <a:t>, enabling the CPU to </a:t>
            </a:r>
            <a:r>
              <a:rPr lang="en-US" dirty="0" smtClean="0"/>
              <a:t>manipulate data</a:t>
            </a:r>
            <a:r>
              <a:rPr lang="en-US" dirty="0"/>
              <a:t> before transferring it to a device</a:t>
            </a:r>
            <a:r>
              <a:rPr lang="en-US" dirty="0" smtClean="0"/>
              <a:t>.</a:t>
            </a:r>
          </a:p>
          <a:p>
            <a:endParaRPr lang="en-US" dirty="0" smtClean="0"/>
          </a:p>
          <a:p>
            <a:r>
              <a:rPr lang="en-US" dirty="0"/>
              <a:t>When a command is issued to </a:t>
            </a:r>
            <a:r>
              <a:rPr lang="en-US" dirty="0">
                <a:solidFill>
                  <a:srgbClr val="FF0000"/>
                </a:solidFill>
              </a:rPr>
              <a:t>print</a:t>
            </a:r>
            <a:r>
              <a:rPr lang="en-US" dirty="0"/>
              <a:t> a document, the operating system copies the document to a </a:t>
            </a:r>
            <a:r>
              <a:rPr lang="en-US" dirty="0">
                <a:solidFill>
                  <a:srgbClr val="FF0000"/>
                </a:solidFill>
              </a:rPr>
              <a:t>printer buffer </a:t>
            </a:r>
            <a:r>
              <a:rPr lang="en-US" dirty="0"/>
              <a:t>from which the printer can use it at its own pace. This </a:t>
            </a:r>
            <a:r>
              <a:rPr lang="en-US" dirty="0">
                <a:solidFill>
                  <a:srgbClr val="FF0000"/>
                </a:solidFill>
              </a:rPr>
              <a:t>frees the computer to perform other tasks </a:t>
            </a:r>
            <a:r>
              <a:rPr lang="en-US" dirty="0"/>
              <a:t>while the printer is running in the background</a:t>
            </a:r>
            <a:r>
              <a:rPr lang="en-US" dirty="0" smtClean="0"/>
              <a:t>.</a:t>
            </a:r>
          </a:p>
          <a:p>
            <a:endParaRPr lang="en-US" dirty="0" smtClean="0"/>
          </a:p>
          <a:p>
            <a:r>
              <a:rPr lang="en-US" dirty="0"/>
              <a:t>For example, </a:t>
            </a:r>
            <a:r>
              <a:rPr lang="en-US" dirty="0">
                <a:solidFill>
                  <a:srgbClr val="FF0000"/>
                </a:solidFill>
              </a:rPr>
              <a:t>word processors</a:t>
            </a:r>
            <a:r>
              <a:rPr lang="en-US" dirty="0"/>
              <a:t> employ a buffer to keep track of changes to files. Then when you </a:t>
            </a:r>
            <a:r>
              <a:rPr lang="en-US" dirty="0" smtClean="0"/>
              <a:t>save</a:t>
            </a:r>
            <a:r>
              <a:rPr lang="en-US" dirty="0"/>
              <a:t> </a:t>
            </a:r>
            <a:r>
              <a:rPr lang="en-US" dirty="0" smtClean="0"/>
              <a:t>the </a:t>
            </a:r>
            <a:r>
              <a:rPr lang="en-US" dirty="0"/>
              <a:t>file, the word processor updates the disk file with the contents of the buffer. This is much more efficient than accessing the file on the disk each time you make a change to the file.</a:t>
            </a:r>
            <a:endParaRPr lang="en-US" b="1" dirty="0"/>
          </a:p>
        </p:txBody>
      </p:sp>
    </p:spTree>
    <p:extLst>
      <p:ext uri="{BB962C8B-B14F-4D97-AF65-F5344CB8AC3E}">
        <p14:creationId xmlns:p14="http://schemas.microsoft.com/office/powerpoint/2010/main" val="225832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SYSTEM CALLS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a read </a:t>
            </a:r>
            <a:r>
              <a:rPr lang="en-US" dirty="0"/>
              <a:t>system </a:t>
            </a:r>
            <a:r>
              <a:rPr lang="en-US" dirty="0" smtClean="0"/>
              <a:t>call, </a:t>
            </a:r>
            <a:r>
              <a:rPr lang="en-US" dirty="0"/>
              <a:t>it has </a:t>
            </a:r>
            <a:r>
              <a:rPr lang="en-US" dirty="0">
                <a:solidFill>
                  <a:srgbClr val="FF0000"/>
                </a:solidFill>
              </a:rPr>
              <a:t>three</a:t>
            </a:r>
            <a:r>
              <a:rPr lang="en-US" dirty="0"/>
              <a:t> parameters: the </a:t>
            </a:r>
            <a:r>
              <a:rPr lang="en-US" dirty="0">
                <a:solidFill>
                  <a:srgbClr val="FF0000"/>
                </a:solidFill>
              </a:rPr>
              <a:t>first</a:t>
            </a:r>
            <a:r>
              <a:rPr lang="en-US" dirty="0"/>
              <a:t> one </a:t>
            </a:r>
            <a:r>
              <a:rPr lang="en-US" dirty="0" smtClean="0"/>
              <a:t>specifying the </a:t>
            </a:r>
            <a:r>
              <a:rPr lang="en-US" dirty="0"/>
              <a:t>file, the </a:t>
            </a:r>
            <a:r>
              <a:rPr lang="en-US" dirty="0">
                <a:solidFill>
                  <a:srgbClr val="FF0000"/>
                </a:solidFill>
              </a:rPr>
              <a:t>second</a:t>
            </a:r>
            <a:r>
              <a:rPr lang="en-US" dirty="0"/>
              <a:t> one pointing to the buffer, and the </a:t>
            </a:r>
            <a:r>
              <a:rPr lang="en-US" dirty="0">
                <a:solidFill>
                  <a:srgbClr val="FF0000"/>
                </a:solidFill>
              </a:rPr>
              <a:t>third</a:t>
            </a:r>
            <a:r>
              <a:rPr lang="en-US" dirty="0"/>
              <a:t> one giving </a:t>
            </a:r>
            <a:r>
              <a:rPr lang="en-US" dirty="0" smtClean="0"/>
              <a:t>the number </a:t>
            </a:r>
            <a:r>
              <a:rPr lang="en-US" dirty="0"/>
              <a:t>of bytes to read</a:t>
            </a:r>
            <a:r>
              <a:rPr lang="en-US" dirty="0" smtClean="0"/>
              <a:t>.</a:t>
            </a:r>
          </a:p>
          <a:p>
            <a:pPr lvl="1"/>
            <a:r>
              <a:rPr lang="en-US" dirty="0"/>
              <a:t>count = read(</a:t>
            </a:r>
            <a:r>
              <a:rPr lang="en-US" dirty="0" err="1"/>
              <a:t>fd</a:t>
            </a:r>
            <a:r>
              <a:rPr lang="en-US" dirty="0"/>
              <a:t>, buffer, </a:t>
            </a:r>
            <a:r>
              <a:rPr lang="en-US" dirty="0" err="1"/>
              <a:t>nbytes</a:t>
            </a:r>
            <a:r>
              <a:rPr lang="en-US" dirty="0" smtClean="0"/>
              <a:t>);</a:t>
            </a:r>
          </a:p>
          <a:p>
            <a:pPr marL="457200" lvl="1" indent="0">
              <a:buNone/>
            </a:pPr>
            <a:endParaRPr lang="en-US" u="sng" dirty="0"/>
          </a:p>
          <a:p>
            <a:r>
              <a:rPr lang="en-US" dirty="0"/>
              <a:t>The system </a:t>
            </a:r>
            <a:r>
              <a:rPr lang="en-US" dirty="0" smtClean="0"/>
              <a:t>call return </a:t>
            </a:r>
            <a:r>
              <a:rPr lang="en-US" dirty="0"/>
              <a:t>the number of bytes </a:t>
            </a:r>
            <a:r>
              <a:rPr lang="en-US" dirty="0" smtClean="0"/>
              <a:t>actually read </a:t>
            </a:r>
            <a:r>
              <a:rPr lang="en-US" dirty="0"/>
              <a:t>in </a:t>
            </a:r>
            <a:r>
              <a:rPr lang="en-US" i="1" dirty="0">
                <a:solidFill>
                  <a:srgbClr val="FF0000"/>
                </a:solidFill>
              </a:rPr>
              <a:t>count</a:t>
            </a:r>
            <a:r>
              <a:rPr lang="en-US" i="1" dirty="0" smtClean="0"/>
              <a:t>.</a:t>
            </a:r>
          </a:p>
          <a:p>
            <a:endParaRPr lang="en-US" i="1" u="sng" dirty="0"/>
          </a:p>
          <a:p>
            <a:r>
              <a:rPr lang="en-US" dirty="0"/>
              <a:t>If the system call cannot be carried out, either due to an invalid parameter or </a:t>
            </a:r>
            <a:r>
              <a:rPr lang="en-US" dirty="0" smtClean="0"/>
              <a:t>a disk </a:t>
            </a:r>
            <a:r>
              <a:rPr lang="en-US" dirty="0"/>
              <a:t>error, </a:t>
            </a:r>
            <a:r>
              <a:rPr lang="en-US" i="1" dirty="0"/>
              <a:t>count </a:t>
            </a:r>
            <a:r>
              <a:rPr lang="en-US" dirty="0"/>
              <a:t>is set to —</a:t>
            </a:r>
            <a:r>
              <a:rPr lang="en-US" dirty="0" smtClean="0"/>
              <a:t>1.</a:t>
            </a:r>
            <a:endParaRPr lang="en-US" u="sng" dirty="0"/>
          </a:p>
        </p:txBody>
      </p:sp>
    </p:spTree>
    <p:extLst>
      <p:ext uri="{BB962C8B-B14F-4D97-AF65-F5344CB8AC3E}">
        <p14:creationId xmlns:p14="http://schemas.microsoft.com/office/powerpoint/2010/main" val="111710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SYSTEM CALLS</a:t>
            </a:r>
            <a:endParaRPr lang="en-US" dirty="0"/>
          </a:p>
        </p:txBody>
      </p:sp>
      <p:sp>
        <p:nvSpPr>
          <p:cNvPr id="3" name="Content Placeholder 2"/>
          <p:cNvSpPr>
            <a:spLocks noGrp="1"/>
          </p:cNvSpPr>
          <p:nvPr>
            <p:ph idx="1"/>
          </p:nvPr>
        </p:nvSpPr>
        <p:spPr>
          <a:xfrm>
            <a:off x="0" y="914400"/>
            <a:ext cx="8915400" cy="5930153"/>
          </a:xfrm>
        </p:spPr>
        <p:txBody>
          <a:bodyPr>
            <a:normAutofit fontScale="85000" lnSpcReduction="20000"/>
          </a:bodyPr>
          <a:lstStyle/>
          <a:p>
            <a:r>
              <a:rPr lang="en-US" dirty="0"/>
              <a:t>System calls are performed in a series of steps</a:t>
            </a:r>
            <a:r>
              <a:rPr lang="en-US" dirty="0" smtClean="0"/>
              <a:t>.</a:t>
            </a:r>
          </a:p>
          <a:p>
            <a:endParaRPr lang="en-US" dirty="0" smtClean="0"/>
          </a:p>
          <a:p>
            <a:r>
              <a:rPr lang="en-US" dirty="0"/>
              <a:t>In preparation for calling the </a:t>
            </a:r>
            <a:r>
              <a:rPr lang="en-US" i="1" dirty="0" smtClean="0"/>
              <a:t>read </a:t>
            </a:r>
            <a:r>
              <a:rPr lang="en-US" dirty="0" smtClean="0"/>
              <a:t>library </a:t>
            </a:r>
            <a:r>
              <a:rPr lang="en-US" dirty="0"/>
              <a:t>procedure, which actually makes the read system call, the calling </a:t>
            </a:r>
            <a:r>
              <a:rPr lang="en-US" dirty="0" smtClean="0"/>
              <a:t>program first </a:t>
            </a:r>
            <a:r>
              <a:rPr lang="en-US" dirty="0"/>
              <a:t>pushes the parameters onto the stack, as shown in </a:t>
            </a:r>
            <a:r>
              <a:rPr lang="en-US" dirty="0">
                <a:solidFill>
                  <a:srgbClr val="FF0000"/>
                </a:solidFill>
              </a:rPr>
              <a:t>steps 1-3 </a:t>
            </a:r>
            <a:r>
              <a:rPr lang="en-US" dirty="0"/>
              <a:t>in Fig</a:t>
            </a:r>
            <a:r>
              <a:rPr lang="en-US" dirty="0" smtClean="0"/>
              <a:t>.</a:t>
            </a:r>
          </a:p>
          <a:p>
            <a:endParaRPr lang="en-US" dirty="0" smtClean="0"/>
          </a:p>
          <a:p>
            <a:r>
              <a:rPr lang="en-US" dirty="0"/>
              <a:t>The first and third parameters are </a:t>
            </a:r>
            <a:r>
              <a:rPr lang="en-US" dirty="0" smtClean="0"/>
              <a:t>called by </a:t>
            </a:r>
            <a:r>
              <a:rPr lang="en-US" dirty="0"/>
              <a:t>value, but the second parameter is passed by reference, meaning that the </a:t>
            </a:r>
            <a:r>
              <a:rPr lang="en-US" dirty="0" smtClean="0"/>
              <a:t>address of </a:t>
            </a:r>
            <a:r>
              <a:rPr lang="en-US" dirty="0"/>
              <a:t>the buffer (indicated by &amp;) is passed, not the contents of the buffer</a:t>
            </a:r>
            <a:r>
              <a:rPr lang="en-US" dirty="0" smtClean="0"/>
              <a:t>.</a:t>
            </a:r>
          </a:p>
          <a:p>
            <a:endParaRPr lang="en-US" dirty="0"/>
          </a:p>
          <a:p>
            <a:r>
              <a:rPr lang="en-US" dirty="0" smtClean="0"/>
              <a:t>Then </a:t>
            </a:r>
            <a:r>
              <a:rPr lang="en-US" dirty="0"/>
              <a:t>comes the actual call to the library procedure </a:t>
            </a:r>
            <a:r>
              <a:rPr lang="en-US" dirty="0">
                <a:solidFill>
                  <a:srgbClr val="FF0000"/>
                </a:solidFill>
              </a:rPr>
              <a:t>(step 4). </a:t>
            </a:r>
            <a:r>
              <a:rPr lang="en-US" dirty="0"/>
              <a:t>This instruction is the </a:t>
            </a:r>
            <a:r>
              <a:rPr lang="en-US" dirty="0" smtClean="0"/>
              <a:t>normal procedure </a:t>
            </a:r>
            <a:r>
              <a:rPr lang="en-US" dirty="0"/>
              <a:t>call instruction used to call all procedures.</a:t>
            </a:r>
          </a:p>
        </p:txBody>
      </p:sp>
    </p:spTree>
    <p:extLst>
      <p:ext uri="{BB962C8B-B14F-4D97-AF65-F5344CB8AC3E}">
        <p14:creationId xmlns:p14="http://schemas.microsoft.com/office/powerpoint/2010/main" val="38221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slideplayer.com/1/263281/slides/slide_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9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6055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a:t>SYSTEM CALLS</a:t>
            </a:r>
            <a:endParaRPr lang="en-US" dirty="0"/>
          </a:p>
        </p:txBody>
      </p:sp>
      <p:sp>
        <p:nvSpPr>
          <p:cNvPr id="3" name="Content Placeholder 2"/>
          <p:cNvSpPr>
            <a:spLocks noGrp="1"/>
          </p:cNvSpPr>
          <p:nvPr>
            <p:ph idx="1"/>
          </p:nvPr>
        </p:nvSpPr>
        <p:spPr>
          <a:xfrm>
            <a:off x="76200" y="914400"/>
            <a:ext cx="9067800" cy="6477000"/>
          </a:xfrm>
        </p:spPr>
        <p:txBody>
          <a:bodyPr>
            <a:normAutofit fontScale="70000" lnSpcReduction="20000"/>
          </a:bodyPr>
          <a:lstStyle/>
          <a:p>
            <a:r>
              <a:rPr lang="en-US" dirty="0"/>
              <a:t>The library </a:t>
            </a:r>
            <a:r>
              <a:rPr lang="en-US" dirty="0" smtClean="0"/>
              <a:t>procedure </a:t>
            </a:r>
            <a:r>
              <a:rPr lang="en-US" dirty="0"/>
              <a:t>typically </a:t>
            </a:r>
            <a:r>
              <a:rPr lang="en-US" dirty="0" smtClean="0"/>
              <a:t>puts the </a:t>
            </a:r>
            <a:r>
              <a:rPr lang="en-US" dirty="0"/>
              <a:t>system call number in a place where the operating system expects it, such as </a:t>
            </a:r>
            <a:r>
              <a:rPr lang="en-US" dirty="0" smtClean="0"/>
              <a:t>a register </a:t>
            </a:r>
            <a:r>
              <a:rPr lang="en-US" dirty="0">
                <a:solidFill>
                  <a:srgbClr val="FF0000"/>
                </a:solidFill>
              </a:rPr>
              <a:t>(step 5</a:t>
            </a:r>
            <a:r>
              <a:rPr lang="en-US" dirty="0" smtClean="0">
                <a:solidFill>
                  <a:srgbClr val="FF0000"/>
                </a:solidFill>
              </a:rPr>
              <a:t>).</a:t>
            </a:r>
          </a:p>
          <a:p>
            <a:endParaRPr lang="en-US" dirty="0" smtClean="0"/>
          </a:p>
          <a:p>
            <a:r>
              <a:rPr lang="en-US" dirty="0"/>
              <a:t>Then it executes a TRAP instruction to switch from user mode </a:t>
            </a:r>
            <a:r>
              <a:rPr lang="en-US" dirty="0" smtClean="0"/>
              <a:t>to kernel </a:t>
            </a:r>
            <a:r>
              <a:rPr lang="en-US" dirty="0"/>
              <a:t>mode and start </a:t>
            </a:r>
            <a:r>
              <a:rPr lang="en-US" dirty="0" smtClean="0"/>
              <a:t>execution </a:t>
            </a:r>
            <a:r>
              <a:rPr lang="en-US" dirty="0"/>
              <a:t>within the kernel </a:t>
            </a:r>
            <a:r>
              <a:rPr lang="en-US" dirty="0">
                <a:solidFill>
                  <a:srgbClr val="FF0000"/>
                </a:solidFill>
              </a:rPr>
              <a:t>(step 6</a:t>
            </a:r>
            <a:r>
              <a:rPr lang="en-US" dirty="0" smtClean="0">
                <a:solidFill>
                  <a:srgbClr val="FF0000"/>
                </a:solidFill>
              </a:rPr>
              <a:t>).</a:t>
            </a:r>
          </a:p>
          <a:p>
            <a:endParaRPr lang="en-US" dirty="0" smtClean="0"/>
          </a:p>
          <a:p>
            <a:r>
              <a:rPr lang="en-US" dirty="0"/>
              <a:t>The kernel code that starts following the TRAP examines the system call </a:t>
            </a:r>
            <a:r>
              <a:rPr lang="en-US" dirty="0" smtClean="0"/>
              <a:t>number and </a:t>
            </a:r>
            <a:r>
              <a:rPr lang="en-US" dirty="0"/>
              <a:t>then dispatches to the correct system call </a:t>
            </a:r>
            <a:r>
              <a:rPr lang="en-US" dirty="0" smtClean="0"/>
              <a:t>handler </a:t>
            </a:r>
            <a:r>
              <a:rPr lang="en-US" dirty="0">
                <a:solidFill>
                  <a:srgbClr val="FF0000"/>
                </a:solidFill>
              </a:rPr>
              <a:t>(</a:t>
            </a:r>
            <a:r>
              <a:rPr lang="en-US" dirty="0" smtClean="0">
                <a:solidFill>
                  <a:srgbClr val="FF0000"/>
                </a:solidFill>
              </a:rPr>
              <a:t>step7).</a:t>
            </a:r>
          </a:p>
          <a:p>
            <a:endParaRPr lang="en-US" dirty="0"/>
          </a:p>
          <a:p>
            <a:r>
              <a:rPr lang="en-US" dirty="0"/>
              <a:t>At </a:t>
            </a:r>
            <a:r>
              <a:rPr lang="en-US" dirty="0" smtClean="0"/>
              <a:t>that point </a:t>
            </a:r>
            <a:r>
              <a:rPr lang="en-US" dirty="0"/>
              <a:t>the system call handler runs </a:t>
            </a:r>
            <a:r>
              <a:rPr lang="en-US" dirty="0">
                <a:solidFill>
                  <a:srgbClr val="FF0000"/>
                </a:solidFill>
              </a:rPr>
              <a:t>(step 8). </a:t>
            </a:r>
            <a:r>
              <a:rPr lang="en-US" dirty="0"/>
              <a:t>Once the system call handler has </a:t>
            </a:r>
            <a:r>
              <a:rPr lang="en-US" dirty="0" smtClean="0"/>
              <a:t>completed its </a:t>
            </a:r>
            <a:r>
              <a:rPr lang="en-US" dirty="0"/>
              <a:t>work, control may be returned to the user-space library procedure at </a:t>
            </a:r>
            <a:r>
              <a:rPr lang="en-US" dirty="0" smtClean="0"/>
              <a:t>the instruction </a:t>
            </a:r>
            <a:r>
              <a:rPr lang="en-US" dirty="0"/>
              <a:t>following the TRAP instruction </a:t>
            </a:r>
            <a:r>
              <a:rPr lang="en-US" dirty="0">
                <a:solidFill>
                  <a:srgbClr val="FF0000"/>
                </a:solidFill>
              </a:rPr>
              <a:t>(step 9). </a:t>
            </a:r>
            <a:r>
              <a:rPr lang="en-US" dirty="0"/>
              <a:t>This procedure then returns </a:t>
            </a:r>
            <a:r>
              <a:rPr lang="en-US" dirty="0" smtClean="0"/>
              <a:t>to the </a:t>
            </a:r>
            <a:r>
              <a:rPr lang="en-US" dirty="0"/>
              <a:t>user program in the usual way procedure calls return </a:t>
            </a:r>
            <a:r>
              <a:rPr lang="en-US" dirty="0">
                <a:solidFill>
                  <a:srgbClr val="FF0000"/>
                </a:solidFill>
              </a:rPr>
              <a:t>(step 10</a:t>
            </a:r>
            <a:r>
              <a:rPr lang="en-US" dirty="0" smtClean="0">
                <a:solidFill>
                  <a:srgbClr val="FF0000"/>
                </a:solidFill>
              </a:rPr>
              <a:t>).</a:t>
            </a:r>
          </a:p>
          <a:p>
            <a:endParaRPr lang="en-US" dirty="0"/>
          </a:p>
          <a:p>
            <a:r>
              <a:rPr lang="en-US" dirty="0"/>
              <a:t>To finish the job, the user program has to clean up the stack, as it does </a:t>
            </a:r>
            <a:r>
              <a:rPr lang="en-US" dirty="0" smtClean="0"/>
              <a:t>after any </a:t>
            </a:r>
            <a:r>
              <a:rPr lang="en-US" dirty="0"/>
              <a:t>procedure call </a:t>
            </a:r>
            <a:r>
              <a:rPr lang="en-US" dirty="0">
                <a:solidFill>
                  <a:srgbClr val="FF0000"/>
                </a:solidFill>
              </a:rPr>
              <a:t>(step 11).</a:t>
            </a:r>
          </a:p>
        </p:txBody>
      </p:sp>
    </p:spTree>
    <p:extLst>
      <p:ext uri="{BB962C8B-B14F-4D97-AF65-F5344CB8AC3E}">
        <p14:creationId xmlns:p14="http://schemas.microsoft.com/office/powerpoint/2010/main" val="281943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slideplayer.com/16/5007902/slides/slide_8.jpg"/>
          <p:cNvPicPr>
            <a:picLocks noChangeAspect="1" noChangeArrowheads="1"/>
          </p:cNvPicPr>
          <p:nvPr/>
        </p:nvPicPr>
        <p:blipFill>
          <a:blip r:embed="rId2"/>
          <a:srcRect/>
          <a:stretch>
            <a:fillRect/>
          </a:stretch>
        </p:blipFill>
        <p:spPr bwMode="auto">
          <a:xfrm>
            <a:off x="0" y="0"/>
            <a:ext cx="9296400" cy="777240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images.slideplayer.com/16/5007902/slides/slide_9.jpg"/>
          <p:cNvPicPr>
            <a:picLocks noChangeAspect="1" noChangeArrowheads="1"/>
          </p:cNvPicPr>
          <p:nvPr/>
        </p:nvPicPr>
        <p:blipFill>
          <a:blip r:embed="rId2"/>
          <a:srcRect/>
          <a:stretch>
            <a:fillRect/>
          </a:stretch>
        </p:blipFill>
        <p:spPr bwMode="auto">
          <a:xfrm>
            <a:off x="-152400" y="0"/>
            <a:ext cx="9296400" cy="6857999"/>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srcRect t="51289" b="19279"/>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images.slideplayer.com/16/5007902/slides/slide_11.jpg"/>
          <p:cNvPicPr>
            <a:picLocks noChangeAspect="1" noChangeArrowheads="1"/>
          </p:cNvPicPr>
          <p:nvPr/>
        </p:nvPicPr>
        <p:blipFill>
          <a:blip r:embed="rId2"/>
          <a:srcRect/>
          <a:stretch>
            <a:fillRect/>
          </a:stretch>
        </p:blipFill>
        <p:spPr bwMode="auto">
          <a:xfrm>
            <a:off x="13447" y="1"/>
            <a:ext cx="9130553"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